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65" r:id="rId5"/>
    <p:sldId id="264" r:id="rId6"/>
    <p:sldId id="266" r:id="rId7"/>
    <p:sldId id="267" r:id="rId8"/>
    <p:sldId id="268" r:id="rId9"/>
    <p:sldId id="274" r:id="rId10"/>
    <p:sldId id="262" r:id="rId11"/>
    <p:sldId id="261" r:id="rId12"/>
    <p:sldId id="270" r:id="rId13"/>
    <p:sldId id="271" r:id="rId14"/>
    <p:sldId id="272" r:id="rId15"/>
    <p:sldId id="273" r:id="rId16"/>
  </p:sldIdLst>
  <p:sldSz cx="13004800" cy="9753600"/>
  <p:notesSz cx="13004800"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87D"/>
    <a:srgbClr val="0095C8"/>
    <a:srgbClr val="6BBBAE"/>
    <a:srgbClr val="3D55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80"/>
    <p:restoredTop sz="94807"/>
  </p:normalViewPr>
  <p:slideViewPr>
    <p:cSldViewPr>
      <p:cViewPr varScale="1">
        <p:scale>
          <a:sx n="87" d="100"/>
          <a:sy n="87" d="100"/>
        </p:scale>
        <p:origin x="1720" y="2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sz="half" idx="2"/>
          </p:nvPr>
        </p:nvSpPr>
        <p:spPr>
          <a:xfrm>
            <a:off x="650240" y="2243328"/>
            <a:ext cx="5657088"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697472" y="2243328"/>
            <a:ext cx="5657088" cy="6437376"/>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8/2/17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49300" y="2070916"/>
            <a:ext cx="11506200" cy="813435"/>
          </a:xfrm>
          <a:prstGeom prst="rect">
            <a:avLst/>
          </a:prstGeom>
        </p:spPr>
        <p:txBody>
          <a:bodyPr wrap="square" lIns="0" tIns="0" rIns="0" bIns="0">
            <a:spAutoFit/>
          </a:bodyPr>
          <a:lstStyle>
            <a:lvl1pPr>
              <a:defRPr sz="2800" b="0" i="0">
                <a:solidFill>
                  <a:srgbClr val="00587D"/>
                </a:solidFill>
                <a:latin typeface="Montserrat-Medium"/>
                <a:cs typeface="Montserrat-Medium"/>
              </a:defRPr>
            </a:lvl1pPr>
          </a:lstStyle>
          <a:p>
            <a:endParaRPr/>
          </a:p>
        </p:txBody>
      </p:sp>
      <p:sp>
        <p:nvSpPr>
          <p:cNvPr id="3" name="Holder 3"/>
          <p:cNvSpPr>
            <a:spLocks noGrp="1"/>
          </p:cNvSpPr>
          <p:nvPr>
            <p:ph type="body" idx="1"/>
          </p:nvPr>
        </p:nvSpPr>
        <p:spPr>
          <a:xfrm>
            <a:off x="749300" y="4737483"/>
            <a:ext cx="11506200" cy="337756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8/2/17</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7657" y="609600"/>
            <a:ext cx="2971801" cy="1371600"/>
          </a:xfrm>
          <a:prstGeom prst="rect">
            <a:avLst/>
          </a:prstGeom>
        </p:spPr>
      </p:pic>
      <p:sp>
        <p:nvSpPr>
          <p:cNvPr id="2" name="object 2"/>
          <p:cNvSpPr/>
          <p:nvPr/>
        </p:nvSpPr>
        <p:spPr>
          <a:xfrm>
            <a:off x="762000" y="4356100"/>
            <a:ext cx="7150100" cy="4635500"/>
          </a:xfrm>
          <a:custGeom>
            <a:avLst/>
            <a:gdLst/>
            <a:ahLst/>
            <a:cxnLst/>
            <a:rect l="l" t="t" r="r" b="b"/>
            <a:pathLst>
              <a:path w="7150100" h="4635500">
                <a:moveTo>
                  <a:pt x="0" y="4635500"/>
                </a:moveTo>
                <a:lnTo>
                  <a:pt x="7150100" y="4635500"/>
                </a:lnTo>
                <a:lnTo>
                  <a:pt x="7150100" y="0"/>
                </a:lnTo>
                <a:lnTo>
                  <a:pt x="0" y="0"/>
                </a:lnTo>
                <a:lnTo>
                  <a:pt x="0" y="4635500"/>
                </a:lnTo>
                <a:close/>
              </a:path>
            </a:pathLst>
          </a:custGeom>
          <a:solidFill>
            <a:srgbClr val="003865"/>
          </a:solidFill>
        </p:spPr>
        <p:txBody>
          <a:bodyPr wrap="square" lIns="0" tIns="0" rIns="0" bIns="0" rtlCol="0"/>
          <a:lstStyle/>
          <a:p>
            <a:endParaRPr/>
          </a:p>
        </p:txBody>
      </p:sp>
      <p:sp>
        <p:nvSpPr>
          <p:cNvPr id="20" name="object 20"/>
          <p:cNvSpPr txBox="1"/>
          <p:nvPr/>
        </p:nvSpPr>
        <p:spPr>
          <a:xfrm>
            <a:off x="1270000" y="4717585"/>
            <a:ext cx="3937000" cy="1282402"/>
          </a:xfrm>
          <a:prstGeom prst="rect">
            <a:avLst/>
          </a:prstGeom>
        </p:spPr>
        <p:txBody>
          <a:bodyPr vert="horz" wrap="square" lIns="0" tIns="0" rIns="0" bIns="0" rtlCol="0">
            <a:spAutoFit/>
          </a:bodyPr>
          <a:lstStyle/>
          <a:p>
            <a:pPr marL="12700">
              <a:lnSpc>
                <a:spcPts val="4980"/>
              </a:lnSpc>
            </a:pPr>
            <a:r>
              <a:rPr lang="en-AU" sz="4800" b="1" spc="-60" dirty="0" smtClean="0">
                <a:solidFill>
                  <a:srgbClr val="FFC72C"/>
                </a:solidFill>
                <a:latin typeface="Montserrat"/>
                <a:cs typeface="Montserrat"/>
              </a:rPr>
              <a:t>MENTORING PROGRAM</a:t>
            </a:r>
            <a:endParaRPr sz="4800" dirty="0">
              <a:latin typeface="Montserrat"/>
              <a:cs typeface="Montserrat"/>
            </a:endParaRPr>
          </a:p>
        </p:txBody>
      </p:sp>
      <p:sp>
        <p:nvSpPr>
          <p:cNvPr id="21" name="object 21"/>
          <p:cNvSpPr txBox="1"/>
          <p:nvPr/>
        </p:nvSpPr>
        <p:spPr>
          <a:xfrm>
            <a:off x="1270000" y="6571784"/>
            <a:ext cx="3632200" cy="230832"/>
          </a:xfrm>
          <a:prstGeom prst="rect">
            <a:avLst/>
          </a:prstGeom>
        </p:spPr>
        <p:txBody>
          <a:bodyPr vert="horz" wrap="square" lIns="0" tIns="0" rIns="0" bIns="0" rtlCol="0">
            <a:spAutoFit/>
          </a:bodyPr>
          <a:lstStyle/>
          <a:p>
            <a:pPr marL="12700">
              <a:lnSpc>
                <a:spcPct val="100000"/>
              </a:lnSpc>
            </a:pPr>
            <a:r>
              <a:rPr lang="en-AU" sz="1500" spc="-15" dirty="0" smtClean="0">
                <a:solidFill>
                  <a:srgbClr val="FFFFFF"/>
                </a:solidFill>
                <a:latin typeface="Montserrat-Medium"/>
                <a:cs typeface="Montserrat-Medium"/>
              </a:rPr>
              <a:t>ICON VIC </a:t>
            </a:r>
            <a:r>
              <a:rPr sz="1500" dirty="0" smtClean="0">
                <a:solidFill>
                  <a:srgbClr val="FFFFFF"/>
                </a:solidFill>
                <a:latin typeface="Montserrat-Medium"/>
                <a:cs typeface="Montserrat-Medium"/>
              </a:rPr>
              <a:t>| </a:t>
            </a:r>
            <a:r>
              <a:rPr sz="1500" spc="35" dirty="0" smtClean="0">
                <a:solidFill>
                  <a:srgbClr val="FFFFFF"/>
                </a:solidFill>
                <a:latin typeface="Montserrat-Medium"/>
                <a:cs typeface="Montserrat-Medium"/>
              </a:rPr>
              <a:t> </a:t>
            </a:r>
            <a:r>
              <a:rPr lang="en-AU" sz="1500" spc="35" dirty="0" smtClean="0">
                <a:solidFill>
                  <a:srgbClr val="FFFFFF"/>
                </a:solidFill>
                <a:latin typeface="Montserrat-Medium"/>
                <a:cs typeface="Montserrat-Medium"/>
              </a:rPr>
              <a:t>2017 APPLICATION PACK</a:t>
            </a:r>
            <a:endParaRPr sz="1500" dirty="0">
              <a:latin typeface="Montserrat-Medium"/>
              <a:cs typeface="Montserrat-Medium"/>
            </a:endParaRPr>
          </a:p>
        </p:txBody>
      </p:sp>
      <p:sp>
        <p:nvSpPr>
          <p:cNvPr id="22" name="object 22"/>
          <p:cNvSpPr/>
          <p:nvPr/>
        </p:nvSpPr>
        <p:spPr>
          <a:xfrm>
            <a:off x="12001493" y="4507754"/>
            <a:ext cx="1003300" cy="4318635"/>
          </a:xfrm>
          <a:custGeom>
            <a:avLst/>
            <a:gdLst/>
            <a:ahLst/>
            <a:cxnLst/>
            <a:rect l="l" t="t" r="r" b="b"/>
            <a:pathLst>
              <a:path w="1003300" h="4318634">
                <a:moveTo>
                  <a:pt x="1003306" y="0"/>
                </a:moveTo>
                <a:lnTo>
                  <a:pt x="944979" y="50515"/>
                </a:lnTo>
                <a:lnTo>
                  <a:pt x="909746" y="82487"/>
                </a:lnTo>
                <a:lnTo>
                  <a:pt x="875058" y="115041"/>
                </a:lnTo>
                <a:lnTo>
                  <a:pt x="840921" y="148168"/>
                </a:lnTo>
                <a:lnTo>
                  <a:pt x="807344" y="181860"/>
                </a:lnTo>
                <a:lnTo>
                  <a:pt x="774335" y="216111"/>
                </a:lnTo>
                <a:lnTo>
                  <a:pt x="741901" y="250912"/>
                </a:lnTo>
                <a:lnTo>
                  <a:pt x="710049" y="286256"/>
                </a:lnTo>
                <a:lnTo>
                  <a:pt x="678788" y="322135"/>
                </a:lnTo>
                <a:lnTo>
                  <a:pt x="648124" y="358542"/>
                </a:lnTo>
                <a:lnTo>
                  <a:pt x="618067" y="395468"/>
                </a:lnTo>
                <a:lnTo>
                  <a:pt x="588623" y="432906"/>
                </a:lnTo>
                <a:lnTo>
                  <a:pt x="559799" y="470849"/>
                </a:lnTo>
                <a:lnTo>
                  <a:pt x="531605" y="509288"/>
                </a:lnTo>
                <a:lnTo>
                  <a:pt x="504047" y="548217"/>
                </a:lnTo>
                <a:lnTo>
                  <a:pt x="477133" y="587627"/>
                </a:lnTo>
                <a:lnTo>
                  <a:pt x="450870" y="627511"/>
                </a:lnTo>
                <a:lnTo>
                  <a:pt x="425267" y="667861"/>
                </a:lnTo>
                <a:lnTo>
                  <a:pt x="400332" y="708669"/>
                </a:lnTo>
                <a:lnTo>
                  <a:pt x="376070" y="749928"/>
                </a:lnTo>
                <a:lnTo>
                  <a:pt x="352491" y="791630"/>
                </a:lnTo>
                <a:lnTo>
                  <a:pt x="329603" y="833768"/>
                </a:lnTo>
                <a:lnTo>
                  <a:pt x="307411" y="876333"/>
                </a:lnTo>
                <a:lnTo>
                  <a:pt x="285926" y="919318"/>
                </a:lnTo>
                <a:lnTo>
                  <a:pt x="265153" y="962716"/>
                </a:lnTo>
                <a:lnTo>
                  <a:pt x="245101" y="1006519"/>
                </a:lnTo>
                <a:lnTo>
                  <a:pt x="225777" y="1050719"/>
                </a:lnTo>
                <a:lnTo>
                  <a:pt x="207190" y="1095308"/>
                </a:lnTo>
                <a:lnTo>
                  <a:pt x="189346" y="1140279"/>
                </a:lnTo>
                <a:lnTo>
                  <a:pt x="172253" y="1185624"/>
                </a:lnTo>
                <a:lnTo>
                  <a:pt x="155920" y="1231335"/>
                </a:lnTo>
                <a:lnTo>
                  <a:pt x="140353" y="1277405"/>
                </a:lnTo>
                <a:lnTo>
                  <a:pt x="125561" y="1323827"/>
                </a:lnTo>
                <a:lnTo>
                  <a:pt x="111551" y="1370591"/>
                </a:lnTo>
                <a:lnTo>
                  <a:pt x="98330" y="1417692"/>
                </a:lnTo>
                <a:lnTo>
                  <a:pt x="85907" y="1465121"/>
                </a:lnTo>
                <a:lnTo>
                  <a:pt x="74288" y="1512870"/>
                </a:lnTo>
                <a:lnTo>
                  <a:pt x="63483" y="1560931"/>
                </a:lnTo>
                <a:lnTo>
                  <a:pt x="53498" y="1609298"/>
                </a:lnTo>
                <a:lnTo>
                  <a:pt x="44341" y="1657963"/>
                </a:lnTo>
                <a:lnTo>
                  <a:pt x="36019" y="1706917"/>
                </a:lnTo>
                <a:lnTo>
                  <a:pt x="28542" y="1756153"/>
                </a:lnTo>
                <a:lnTo>
                  <a:pt x="21915" y="1805663"/>
                </a:lnTo>
                <a:lnTo>
                  <a:pt x="16146" y="1855441"/>
                </a:lnTo>
                <a:lnTo>
                  <a:pt x="11245" y="1905477"/>
                </a:lnTo>
                <a:lnTo>
                  <a:pt x="7217" y="1955765"/>
                </a:lnTo>
                <a:lnTo>
                  <a:pt x="4071" y="2006297"/>
                </a:lnTo>
                <a:lnTo>
                  <a:pt x="1814" y="2057065"/>
                </a:lnTo>
                <a:lnTo>
                  <a:pt x="454" y="2108061"/>
                </a:lnTo>
                <a:lnTo>
                  <a:pt x="0" y="2159278"/>
                </a:lnTo>
                <a:lnTo>
                  <a:pt x="459" y="2210726"/>
                </a:lnTo>
                <a:lnTo>
                  <a:pt x="1830" y="2261951"/>
                </a:lnTo>
                <a:lnTo>
                  <a:pt x="4107" y="2312945"/>
                </a:lnTo>
                <a:lnTo>
                  <a:pt x="7282" y="2363702"/>
                </a:lnTo>
                <a:lnTo>
                  <a:pt x="11346" y="2414212"/>
                </a:lnTo>
                <a:lnTo>
                  <a:pt x="16291" y="2464468"/>
                </a:lnTo>
                <a:lnTo>
                  <a:pt x="22111" y="2514463"/>
                </a:lnTo>
                <a:lnTo>
                  <a:pt x="28797" y="2564188"/>
                </a:lnTo>
                <a:lnTo>
                  <a:pt x="36341" y="2613636"/>
                </a:lnTo>
                <a:lnTo>
                  <a:pt x="44736" y="2662798"/>
                </a:lnTo>
                <a:lnTo>
                  <a:pt x="53974" y="2711669"/>
                </a:lnTo>
                <a:lnTo>
                  <a:pt x="64048" y="2760238"/>
                </a:lnTo>
                <a:lnTo>
                  <a:pt x="74948" y="2808500"/>
                </a:lnTo>
                <a:lnTo>
                  <a:pt x="86668" y="2856445"/>
                </a:lnTo>
                <a:lnTo>
                  <a:pt x="99200" y="2904066"/>
                </a:lnTo>
                <a:lnTo>
                  <a:pt x="112536" y="2951356"/>
                </a:lnTo>
                <a:lnTo>
                  <a:pt x="126669" y="2998307"/>
                </a:lnTo>
                <a:lnTo>
                  <a:pt x="141590" y="3044910"/>
                </a:lnTo>
                <a:lnTo>
                  <a:pt x="157291" y="3091158"/>
                </a:lnTo>
                <a:lnTo>
                  <a:pt x="173766" y="3137044"/>
                </a:lnTo>
                <a:lnTo>
                  <a:pt x="191006" y="3182559"/>
                </a:lnTo>
                <a:lnTo>
                  <a:pt x="209003" y="3227697"/>
                </a:lnTo>
                <a:lnTo>
                  <a:pt x="227750" y="3272448"/>
                </a:lnTo>
                <a:lnTo>
                  <a:pt x="247238" y="3316805"/>
                </a:lnTo>
                <a:lnTo>
                  <a:pt x="267461" y="3360761"/>
                </a:lnTo>
                <a:lnTo>
                  <a:pt x="288411" y="3404307"/>
                </a:lnTo>
                <a:lnTo>
                  <a:pt x="310078" y="3447436"/>
                </a:lnTo>
                <a:lnTo>
                  <a:pt x="332457" y="3490141"/>
                </a:lnTo>
                <a:lnTo>
                  <a:pt x="355539" y="3532413"/>
                </a:lnTo>
                <a:lnTo>
                  <a:pt x="379315" y="3574244"/>
                </a:lnTo>
                <a:lnTo>
                  <a:pt x="403780" y="3615628"/>
                </a:lnTo>
                <a:lnTo>
                  <a:pt x="428924" y="3656555"/>
                </a:lnTo>
                <a:lnTo>
                  <a:pt x="454740" y="3697019"/>
                </a:lnTo>
                <a:lnTo>
                  <a:pt x="481220" y="3737011"/>
                </a:lnTo>
                <a:lnTo>
                  <a:pt x="508357" y="3776524"/>
                </a:lnTo>
                <a:lnTo>
                  <a:pt x="536142" y="3815550"/>
                </a:lnTo>
                <a:lnTo>
                  <a:pt x="564568" y="3854081"/>
                </a:lnTo>
                <a:lnTo>
                  <a:pt x="593627" y="3892110"/>
                </a:lnTo>
                <a:lnTo>
                  <a:pt x="623312" y="3929628"/>
                </a:lnTo>
                <a:lnTo>
                  <a:pt x="653614" y="3966628"/>
                </a:lnTo>
                <a:lnTo>
                  <a:pt x="684525" y="4003102"/>
                </a:lnTo>
                <a:lnTo>
                  <a:pt x="716039" y="4039043"/>
                </a:lnTo>
                <a:lnTo>
                  <a:pt x="748147" y="4074442"/>
                </a:lnTo>
                <a:lnTo>
                  <a:pt x="780841" y="4109292"/>
                </a:lnTo>
                <a:lnTo>
                  <a:pt x="814114" y="4143586"/>
                </a:lnTo>
                <a:lnTo>
                  <a:pt x="847958" y="4177314"/>
                </a:lnTo>
                <a:lnTo>
                  <a:pt x="882366" y="4210470"/>
                </a:lnTo>
                <a:lnTo>
                  <a:pt x="917328" y="4243045"/>
                </a:lnTo>
                <a:lnTo>
                  <a:pt x="952838" y="4275033"/>
                </a:lnTo>
                <a:lnTo>
                  <a:pt x="988888" y="4306425"/>
                </a:lnTo>
                <a:lnTo>
                  <a:pt x="1003306" y="4318559"/>
                </a:lnTo>
                <a:lnTo>
                  <a:pt x="1003306" y="0"/>
                </a:lnTo>
                <a:close/>
              </a:path>
            </a:pathLst>
          </a:custGeom>
          <a:solidFill>
            <a:srgbClr val="FFC72C"/>
          </a:solidFill>
        </p:spPr>
        <p:txBody>
          <a:bodyPr wrap="square" lIns="0" tIns="0" rIns="0" bIns="0" rtlCol="0"/>
          <a:lstStyle/>
          <a:p>
            <a:endParaRPr/>
          </a:p>
        </p:txBody>
      </p:sp>
      <p:sp>
        <p:nvSpPr>
          <p:cNvPr id="3" name="TextBox 2"/>
          <p:cNvSpPr txBox="1"/>
          <p:nvPr/>
        </p:nvSpPr>
        <p:spPr>
          <a:xfrm>
            <a:off x="10312400" y="1884402"/>
            <a:ext cx="2438400" cy="553998"/>
          </a:xfrm>
          <a:prstGeom prst="rect">
            <a:avLst/>
          </a:prstGeom>
          <a:noFill/>
        </p:spPr>
        <p:txBody>
          <a:bodyPr wrap="square" rtlCol="0">
            <a:spAutoFit/>
          </a:bodyPr>
          <a:lstStyle/>
          <a:p>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t>
            </a:r>
          </a:p>
          <a:p>
            <a:r>
              <a:rPr lang="en-US" sz="1000" b="1" dirty="0" smtClean="0">
                <a:solidFill>
                  <a:srgbClr val="0095C8"/>
                </a:solidFill>
                <a:latin typeface="Montserrat" charset="0"/>
                <a:ea typeface="Montserrat" charset="0"/>
                <a:cs typeface="Montserrat" charset="0"/>
              </a:rPr>
              <a:t>&amp;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p>
          <a:p>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94C7"/>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3987" y="596900"/>
            <a:ext cx="1987550" cy="1003300"/>
          </a:xfrm>
          <a:prstGeom prst="rect">
            <a:avLst/>
          </a:prstGeom>
        </p:spPr>
      </p:pic>
      <p:sp>
        <p:nvSpPr>
          <p:cNvPr id="6" name="object 3"/>
          <p:cNvSpPr/>
          <p:nvPr/>
        </p:nvSpPr>
        <p:spPr>
          <a:xfrm>
            <a:off x="762000" y="4883708"/>
            <a:ext cx="7150100" cy="4113529"/>
          </a:xfrm>
          <a:custGeom>
            <a:avLst/>
            <a:gdLst/>
            <a:ahLst/>
            <a:cxnLst/>
            <a:rect l="l" t="t" r="r" b="b"/>
            <a:pathLst>
              <a:path w="7150100" h="4113529">
                <a:moveTo>
                  <a:pt x="0" y="4113415"/>
                </a:moveTo>
                <a:lnTo>
                  <a:pt x="7150100" y="4113415"/>
                </a:lnTo>
                <a:lnTo>
                  <a:pt x="7150100" y="0"/>
                </a:lnTo>
                <a:lnTo>
                  <a:pt x="0" y="0"/>
                </a:lnTo>
                <a:lnTo>
                  <a:pt x="0" y="4113415"/>
                </a:lnTo>
                <a:close/>
              </a:path>
            </a:pathLst>
          </a:custGeom>
          <a:solidFill>
            <a:schemeClr val="bg1"/>
          </a:solidFill>
        </p:spPr>
        <p:txBody>
          <a:bodyPr wrap="square" lIns="0" tIns="0" rIns="0" bIns="0" rtlCol="0"/>
          <a:lstStyle/>
          <a:p>
            <a:endParaRPr/>
          </a:p>
        </p:txBody>
      </p:sp>
      <p:sp>
        <p:nvSpPr>
          <p:cNvPr id="2" name="object 2"/>
          <p:cNvSpPr txBox="1"/>
          <p:nvPr/>
        </p:nvSpPr>
        <p:spPr>
          <a:xfrm>
            <a:off x="1181100" y="5324087"/>
            <a:ext cx="3416300" cy="923330"/>
          </a:xfrm>
          <a:prstGeom prst="rect">
            <a:avLst/>
          </a:prstGeom>
        </p:spPr>
        <p:txBody>
          <a:bodyPr vert="horz" wrap="square" lIns="0" tIns="0" rIns="0" bIns="0" rtlCol="0">
            <a:spAutoFit/>
          </a:bodyPr>
          <a:lstStyle/>
          <a:p>
            <a:pPr marL="12700" marR="7620">
              <a:lnSpc>
                <a:spcPct val="75000"/>
              </a:lnSpc>
            </a:pPr>
            <a:r>
              <a:rPr lang="en-AU" sz="4000" b="1" spc="-35" dirty="0" smtClean="0">
                <a:solidFill>
                  <a:srgbClr val="0094C7"/>
                </a:solidFill>
                <a:latin typeface="Montserrat"/>
                <a:cs typeface="Montserrat"/>
              </a:rPr>
              <a:t>APPLICATION FORMS </a:t>
            </a:r>
            <a:endParaRPr lang="en-AU" sz="1400" dirty="0">
              <a:latin typeface="Montserrat-Medium"/>
              <a:cs typeface="Montserrat"/>
            </a:endParaRPr>
          </a:p>
        </p:txBody>
      </p:sp>
      <p:sp>
        <p:nvSpPr>
          <p:cNvPr id="3" name="object 3"/>
          <p:cNvSpPr/>
          <p:nvPr/>
        </p:nvSpPr>
        <p:spPr>
          <a:xfrm>
            <a:off x="12149680" y="5003460"/>
            <a:ext cx="855344" cy="3791585"/>
          </a:xfrm>
          <a:custGeom>
            <a:avLst/>
            <a:gdLst/>
            <a:ahLst/>
            <a:cxnLst/>
            <a:rect l="l" t="t" r="r" b="b"/>
            <a:pathLst>
              <a:path w="855344" h="3791584">
                <a:moveTo>
                  <a:pt x="855118" y="0"/>
                </a:moveTo>
                <a:lnTo>
                  <a:pt x="819211" y="32328"/>
                </a:lnTo>
                <a:lnTo>
                  <a:pt x="784385" y="64901"/>
                </a:lnTo>
                <a:lnTo>
                  <a:pt x="750179" y="98118"/>
                </a:lnTo>
                <a:lnTo>
                  <a:pt x="716601" y="131970"/>
                </a:lnTo>
                <a:lnTo>
                  <a:pt x="683663" y="166447"/>
                </a:lnTo>
                <a:lnTo>
                  <a:pt x="651373" y="201539"/>
                </a:lnTo>
                <a:lnTo>
                  <a:pt x="619740" y="237236"/>
                </a:lnTo>
                <a:lnTo>
                  <a:pt x="588776" y="273529"/>
                </a:lnTo>
                <a:lnTo>
                  <a:pt x="558488" y="310409"/>
                </a:lnTo>
                <a:lnTo>
                  <a:pt x="528888" y="347865"/>
                </a:lnTo>
                <a:lnTo>
                  <a:pt x="499984" y="385888"/>
                </a:lnTo>
                <a:lnTo>
                  <a:pt x="471786" y="424469"/>
                </a:lnTo>
                <a:lnTo>
                  <a:pt x="444304" y="463598"/>
                </a:lnTo>
                <a:lnTo>
                  <a:pt x="417547" y="503264"/>
                </a:lnTo>
                <a:lnTo>
                  <a:pt x="391526" y="543459"/>
                </a:lnTo>
                <a:lnTo>
                  <a:pt x="366249" y="584173"/>
                </a:lnTo>
                <a:lnTo>
                  <a:pt x="341727" y="625396"/>
                </a:lnTo>
                <a:lnTo>
                  <a:pt x="317969" y="667118"/>
                </a:lnTo>
                <a:lnTo>
                  <a:pt x="294984" y="709331"/>
                </a:lnTo>
                <a:lnTo>
                  <a:pt x="272783" y="752023"/>
                </a:lnTo>
                <a:lnTo>
                  <a:pt x="251374" y="795186"/>
                </a:lnTo>
                <a:lnTo>
                  <a:pt x="230768" y="838810"/>
                </a:lnTo>
                <a:lnTo>
                  <a:pt x="210975" y="882886"/>
                </a:lnTo>
                <a:lnTo>
                  <a:pt x="192003" y="927403"/>
                </a:lnTo>
                <a:lnTo>
                  <a:pt x="173862" y="972352"/>
                </a:lnTo>
                <a:lnTo>
                  <a:pt x="156563" y="1017724"/>
                </a:lnTo>
                <a:lnTo>
                  <a:pt x="140115" y="1063508"/>
                </a:lnTo>
                <a:lnTo>
                  <a:pt x="124527" y="1109696"/>
                </a:lnTo>
                <a:lnTo>
                  <a:pt x="109809" y="1156276"/>
                </a:lnTo>
                <a:lnTo>
                  <a:pt x="95970" y="1203241"/>
                </a:lnTo>
                <a:lnTo>
                  <a:pt x="83021" y="1250580"/>
                </a:lnTo>
                <a:lnTo>
                  <a:pt x="70971" y="1298284"/>
                </a:lnTo>
                <a:lnTo>
                  <a:pt x="59830" y="1346342"/>
                </a:lnTo>
                <a:lnTo>
                  <a:pt x="49607" y="1394746"/>
                </a:lnTo>
                <a:lnTo>
                  <a:pt x="40312" y="1443485"/>
                </a:lnTo>
                <a:lnTo>
                  <a:pt x="31954" y="1492550"/>
                </a:lnTo>
                <a:lnTo>
                  <a:pt x="24543" y="1541932"/>
                </a:lnTo>
                <a:lnTo>
                  <a:pt x="18090" y="1591620"/>
                </a:lnTo>
                <a:lnTo>
                  <a:pt x="12602" y="1641605"/>
                </a:lnTo>
                <a:lnTo>
                  <a:pt x="8091" y="1691878"/>
                </a:lnTo>
                <a:lnTo>
                  <a:pt x="4565" y="1742428"/>
                </a:lnTo>
                <a:lnTo>
                  <a:pt x="2035" y="1793247"/>
                </a:lnTo>
                <a:lnTo>
                  <a:pt x="510" y="1844324"/>
                </a:lnTo>
                <a:lnTo>
                  <a:pt x="0" y="1895650"/>
                </a:lnTo>
                <a:lnTo>
                  <a:pt x="515" y="1947207"/>
                </a:lnTo>
                <a:lnTo>
                  <a:pt x="2054" y="1998514"/>
                </a:lnTo>
                <a:lnTo>
                  <a:pt x="4607" y="2049559"/>
                </a:lnTo>
                <a:lnTo>
                  <a:pt x="8164" y="2100333"/>
                </a:lnTo>
                <a:lnTo>
                  <a:pt x="12716" y="2150827"/>
                </a:lnTo>
                <a:lnTo>
                  <a:pt x="18252" y="2201031"/>
                </a:lnTo>
                <a:lnTo>
                  <a:pt x="24763" y="2250935"/>
                </a:lnTo>
                <a:lnTo>
                  <a:pt x="32240" y="2300528"/>
                </a:lnTo>
                <a:lnTo>
                  <a:pt x="40672" y="2349803"/>
                </a:lnTo>
                <a:lnTo>
                  <a:pt x="50050" y="2398748"/>
                </a:lnTo>
                <a:lnTo>
                  <a:pt x="60363" y="2447353"/>
                </a:lnTo>
                <a:lnTo>
                  <a:pt x="71603" y="2495610"/>
                </a:lnTo>
                <a:lnTo>
                  <a:pt x="83758" y="2543509"/>
                </a:lnTo>
                <a:lnTo>
                  <a:pt x="96821" y="2591039"/>
                </a:lnTo>
                <a:lnTo>
                  <a:pt x="110780" y="2638190"/>
                </a:lnTo>
                <a:lnTo>
                  <a:pt x="125626" y="2684954"/>
                </a:lnTo>
                <a:lnTo>
                  <a:pt x="141349" y="2731320"/>
                </a:lnTo>
                <a:lnTo>
                  <a:pt x="157940" y="2777278"/>
                </a:lnTo>
                <a:lnTo>
                  <a:pt x="175389" y="2822819"/>
                </a:lnTo>
                <a:lnTo>
                  <a:pt x="193685" y="2867934"/>
                </a:lnTo>
                <a:lnTo>
                  <a:pt x="212819" y="2912611"/>
                </a:lnTo>
                <a:lnTo>
                  <a:pt x="232782" y="2956842"/>
                </a:lnTo>
                <a:lnTo>
                  <a:pt x="253564" y="3000616"/>
                </a:lnTo>
                <a:lnTo>
                  <a:pt x="275154" y="3043924"/>
                </a:lnTo>
                <a:lnTo>
                  <a:pt x="297543" y="3086756"/>
                </a:lnTo>
                <a:lnTo>
                  <a:pt x="320722" y="3129103"/>
                </a:lnTo>
                <a:lnTo>
                  <a:pt x="344680" y="3170954"/>
                </a:lnTo>
                <a:lnTo>
                  <a:pt x="369407" y="3212300"/>
                </a:lnTo>
                <a:lnTo>
                  <a:pt x="394895" y="3253131"/>
                </a:lnTo>
                <a:lnTo>
                  <a:pt x="421133" y="3293437"/>
                </a:lnTo>
                <a:lnTo>
                  <a:pt x="448111" y="3333208"/>
                </a:lnTo>
                <a:lnTo>
                  <a:pt x="475820" y="3372436"/>
                </a:lnTo>
                <a:lnTo>
                  <a:pt x="504250" y="3411109"/>
                </a:lnTo>
                <a:lnTo>
                  <a:pt x="533391" y="3449218"/>
                </a:lnTo>
                <a:lnTo>
                  <a:pt x="563233" y="3486754"/>
                </a:lnTo>
                <a:lnTo>
                  <a:pt x="593766" y="3523706"/>
                </a:lnTo>
                <a:lnTo>
                  <a:pt x="624982" y="3560065"/>
                </a:lnTo>
                <a:lnTo>
                  <a:pt x="656869" y="3595822"/>
                </a:lnTo>
                <a:lnTo>
                  <a:pt x="689419" y="3630965"/>
                </a:lnTo>
                <a:lnTo>
                  <a:pt x="722621" y="3665486"/>
                </a:lnTo>
                <a:lnTo>
                  <a:pt x="756466" y="3699375"/>
                </a:lnTo>
                <a:lnTo>
                  <a:pt x="790943" y="3732622"/>
                </a:lnTo>
                <a:lnTo>
                  <a:pt x="826044" y="3765216"/>
                </a:lnTo>
                <a:lnTo>
                  <a:pt x="855118" y="3791213"/>
                </a:lnTo>
                <a:lnTo>
                  <a:pt x="855118" y="0"/>
                </a:lnTo>
                <a:close/>
              </a:path>
            </a:pathLst>
          </a:custGeom>
          <a:solidFill>
            <a:srgbClr val="FFC62C"/>
          </a:solidFill>
        </p:spPr>
        <p:txBody>
          <a:bodyPr wrap="square" lIns="0" tIns="0" rIns="0" bIns="0" rtlCol="0"/>
          <a:lstStyle/>
          <a:p>
            <a:endParaRPr/>
          </a:p>
        </p:txBody>
      </p:sp>
    </p:spTree>
    <p:extLst>
      <p:ext uri="{BB962C8B-B14F-4D97-AF65-F5344CB8AC3E}">
        <p14:creationId xmlns:p14="http://schemas.microsoft.com/office/powerpoint/2010/main" val="1716255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8864600"/>
            <a:ext cx="3162300" cy="153888"/>
          </a:xfrm>
          <a:prstGeom prst="rect">
            <a:avLst/>
          </a:prstGeom>
        </p:spPr>
        <p:txBody>
          <a:bodyPr vert="horz" wrap="square" lIns="0" tIns="0"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sp>
        <p:nvSpPr>
          <p:cNvPr id="4" name="object 4"/>
          <p:cNvSpPr txBox="1">
            <a:spLocks noGrp="1"/>
          </p:cNvSpPr>
          <p:nvPr>
            <p:ph type="title"/>
          </p:nvPr>
        </p:nvSpPr>
        <p:spPr>
          <a:xfrm>
            <a:off x="749300" y="2070916"/>
            <a:ext cx="7658100" cy="397545"/>
          </a:xfrm>
          <a:prstGeom prst="rect">
            <a:avLst/>
          </a:prstGeom>
        </p:spPr>
        <p:txBody>
          <a:bodyPr vert="horz" wrap="square" lIns="0" tIns="0" rIns="0" bIns="0" rtlCol="0">
            <a:spAutoFit/>
          </a:bodyPr>
          <a:lstStyle/>
          <a:p>
            <a:pPr marL="12700">
              <a:lnSpc>
                <a:spcPts val="3080"/>
              </a:lnSpc>
            </a:pPr>
            <a:r>
              <a:rPr lang="en-AU" spc="-55" dirty="0" smtClean="0"/>
              <a:t>MENTEE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253292693"/>
              </p:ext>
            </p:extLst>
          </p:nvPr>
        </p:nvGraphicFramePr>
        <p:xfrm>
          <a:off x="780878" y="2690717"/>
          <a:ext cx="11510980" cy="2966720"/>
        </p:xfrm>
        <a:graphic>
          <a:graphicData uri="http://schemas.openxmlformats.org/drawingml/2006/table">
            <a:tbl>
              <a:tblPr firstRow="1" bandRow="1">
                <a:tableStyleId>{69012ECD-51FC-41F1-AA8D-1B2483CD663E}</a:tableStyleId>
              </a:tblPr>
              <a:tblGrid>
                <a:gridCol w="2877745"/>
                <a:gridCol w="2877745"/>
                <a:gridCol w="2877745"/>
                <a:gridCol w="2877745"/>
              </a:tblGrid>
              <a:tr h="370840">
                <a:tc gridSpan="4">
                  <a:txBody>
                    <a:bodyPr/>
                    <a:lstStyle/>
                    <a:p>
                      <a:r>
                        <a:rPr lang="en-AU" sz="1600" dirty="0" smtClean="0">
                          <a:latin typeface="Montserrat"/>
                        </a:rPr>
                        <a:t>MENTEE’S PERSONAL DETAILS</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r>
              <a:tr h="370840">
                <a:tc>
                  <a:txBody>
                    <a:bodyPr/>
                    <a:lstStyle/>
                    <a:p>
                      <a:r>
                        <a:rPr lang="en-AU" sz="1400" b="1" dirty="0" smtClean="0">
                          <a:latin typeface="Montserrat"/>
                        </a:rPr>
                        <a:t>STATE</a:t>
                      </a:r>
                      <a:endParaRPr lang="en-AU" sz="1400" b="1" dirty="0">
                        <a:latin typeface="Montserrat"/>
                      </a:endParaRP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r h="370840">
                <a:tc>
                  <a:txBody>
                    <a:bodyPr/>
                    <a:lstStyle/>
                    <a:p>
                      <a:r>
                        <a:rPr lang="en-AU" sz="1400" b="1" dirty="0" smtClean="0">
                          <a:latin typeface="Montserrat"/>
                        </a:rPr>
                        <a:t>FIRST NAME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LAST NAME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JOB TITLE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COMPANY</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OFFICE ADDRESS</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r h="370840">
                <a:tc>
                  <a:txBody>
                    <a:bodyPr/>
                    <a:lstStyle/>
                    <a:p>
                      <a:r>
                        <a:rPr lang="en-AU" sz="1400" b="1" dirty="0" smtClean="0">
                          <a:latin typeface="Montserrat"/>
                        </a:rPr>
                        <a:t>OFFICE</a:t>
                      </a:r>
                      <a:r>
                        <a:rPr lang="en-AU" sz="1400" b="1" baseline="0" dirty="0" smtClean="0">
                          <a:latin typeface="Montserrat"/>
                        </a:rPr>
                        <a:t>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EMAIL</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MOBILE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YEARS’ EXPERIENCE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LINK TO LINKEDIN PROFILE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45843231"/>
              </p:ext>
            </p:extLst>
          </p:nvPr>
        </p:nvGraphicFramePr>
        <p:xfrm>
          <a:off x="780878" y="5751796"/>
          <a:ext cx="11510981" cy="2585720"/>
        </p:xfrm>
        <a:graphic>
          <a:graphicData uri="http://schemas.openxmlformats.org/drawingml/2006/table">
            <a:tbl>
              <a:tblPr firstRow="1" bandRow="1">
                <a:tableStyleId>{69012ECD-51FC-41F1-AA8D-1B2483CD663E}</a:tableStyleId>
              </a:tblPr>
              <a:tblGrid>
                <a:gridCol w="1485900"/>
                <a:gridCol w="762000"/>
                <a:gridCol w="1589093"/>
                <a:gridCol w="1918497"/>
                <a:gridCol w="1918497"/>
                <a:gridCol w="2162335"/>
                <a:gridCol w="1674659"/>
              </a:tblGrid>
              <a:tr h="370840">
                <a:tc gridSpan="7">
                  <a:txBody>
                    <a:bodyPr/>
                    <a:lstStyle/>
                    <a:p>
                      <a:r>
                        <a:rPr lang="en-AU" sz="1600" dirty="0" smtClean="0">
                          <a:latin typeface="Montserrat"/>
                        </a:rPr>
                        <a:t>MENTEE’S CAREER</a:t>
                      </a:r>
                      <a:r>
                        <a:rPr lang="en-AU" sz="1600" baseline="0" dirty="0" smtClean="0">
                          <a:latin typeface="Montserrat"/>
                        </a:rPr>
                        <a:t> SUMMARY</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a:p>
                  </a:txBody>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sz="1600" dirty="0">
                        <a:latin typeface="Montserrat"/>
                      </a:endParaRPr>
                    </a:p>
                  </a:txBody>
                  <a:tcPr/>
                </a:tc>
                <a:tc hMerge="1">
                  <a:txBody>
                    <a:bodyPr/>
                    <a:lstStyle/>
                    <a:p>
                      <a:endParaRPr lang="en-AU"/>
                    </a:p>
                  </a:txBody>
                  <a:tcPr/>
                </a:tc>
              </a:tr>
              <a:tr h="370840">
                <a:tc gridSpan="2">
                  <a:txBody>
                    <a:bodyPr/>
                    <a:lstStyle/>
                    <a:p>
                      <a:r>
                        <a:rPr lang="en-AU" sz="1400" b="1" dirty="0" smtClean="0">
                          <a:latin typeface="Montserrat"/>
                        </a:rPr>
                        <a:t>PROFILE INCLUDING ANY SPECIFIC GOALS</a:t>
                      </a:r>
                      <a:endParaRPr lang="en-AU" sz="1400" b="1" dirty="0">
                        <a:latin typeface="Montserrat"/>
                      </a:endParaRP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gridSpan="5">
                  <a:txBody>
                    <a:bodyPr/>
                    <a:lstStyle/>
                    <a:p>
                      <a:r>
                        <a:rPr lang="en-AU" sz="1400" b="0" dirty="0" smtClean="0">
                          <a:latin typeface="Montserrat"/>
                        </a:rPr>
                        <a:t>E.g. I graduated from XYZ University in 2006 and commenced a career in FMCG marketing before moving across to professional services in 2009. I have since worked in </a:t>
                      </a:r>
                      <a:r>
                        <a:rPr lang="en-AU" sz="1400" b="0" dirty="0" err="1" smtClean="0">
                          <a:latin typeface="Montserrat"/>
                        </a:rPr>
                        <a:t>comms</a:t>
                      </a:r>
                      <a:r>
                        <a:rPr lang="en-AU" sz="1400" b="0" dirty="0" smtClean="0">
                          <a:latin typeface="Montserrat"/>
                        </a:rPr>
                        <a:t>/bus development/marketing roles with the view to heading up a BD stream in the future. My interests include brand management and on the weekends I love training for marathons!</a:t>
                      </a:r>
                      <a:endParaRPr lang="en-AU" sz="1400" b="0"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c hMerge="1">
                  <a:txBody>
                    <a:bodyPr/>
                    <a:lstStyle/>
                    <a:p>
                      <a:endParaRPr lang="en-AU" sz="1600" b="1" dirty="0">
                        <a:latin typeface="Montserrat"/>
                      </a:endParaRPr>
                    </a:p>
                  </a:txBody>
                  <a:tcPr/>
                </a:tc>
                <a:tc hMerge="1">
                  <a:txBody>
                    <a:bodyPr/>
                    <a:lstStyle/>
                    <a:p>
                      <a:endParaRPr lang="en-AU"/>
                    </a:p>
                  </a:txBody>
                  <a:tcPr/>
                </a:tc>
              </a:tr>
              <a:tr h="370840">
                <a:tc gridSpan="5">
                  <a:txBody>
                    <a:bodyPr/>
                    <a:lstStyle/>
                    <a:p>
                      <a:r>
                        <a:rPr lang="en-AU" sz="1400" b="1" dirty="0" smtClean="0">
                          <a:latin typeface="Montserrat"/>
                        </a:rPr>
                        <a:t>CURRENT</a:t>
                      </a:r>
                      <a:r>
                        <a:rPr lang="en-AU" sz="1400" b="1" baseline="0" dirty="0" smtClean="0">
                          <a:latin typeface="Montserrat"/>
                        </a:rPr>
                        <a:t> POSITION </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hMerge="1">
                  <a:txBody>
                    <a:bodyPr/>
                    <a:lstStyle/>
                    <a:p>
                      <a:endParaRPr lang="en-AU"/>
                    </a:p>
                  </a:txBody>
                  <a:tcPr/>
                </a:tc>
                <a:tc hMerge="1">
                  <a:txBody>
                    <a:bodyPr/>
                    <a:lstStyle/>
                    <a:p>
                      <a:endParaRPr lang="en-AU" sz="1600" b="1" dirty="0">
                        <a:latin typeface="Montserrat"/>
                      </a:endParaRPr>
                    </a:p>
                  </a:txBody>
                  <a:tcPr/>
                </a:tc>
                <a:tc hMerge="1">
                  <a:txBody>
                    <a:bodyPr/>
                    <a:lstStyle/>
                    <a:p>
                      <a:endParaRPr lang="en-AU" sz="1600" b="1" dirty="0">
                        <a:latin typeface="Montserrat"/>
                      </a:endParaRPr>
                    </a:p>
                  </a:txBody>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TITLE/ROLE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smtClean="0">
                          <a:latin typeface="Montserrat"/>
                        </a:rPr>
                        <a:t>COMPANY</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LENGTH OF TENURE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gridSpan="7">
                  <a:txBody>
                    <a:bodyPr/>
                    <a:lstStyle/>
                    <a:p>
                      <a:r>
                        <a:rPr lang="en-AU" sz="1400" b="1" dirty="0" smtClean="0">
                          <a:latin typeface="Montserrat"/>
                        </a:rPr>
                        <a:t>PREVIOUS POSITION</a:t>
                      </a:r>
                      <a:endParaRPr lang="en-AU" sz="1400" b="1" dirty="0">
                        <a:latin typeface="Montserra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400" b="1" dirty="0">
                        <a:latin typeface="Montserrat"/>
                      </a:endParaRPr>
                    </a:p>
                  </a:txBody>
                  <a:tcPr/>
                </a:tc>
                <a:tc hMerge="1">
                  <a:txBody>
                    <a:bodyPr/>
                    <a:lstStyle/>
                    <a:p>
                      <a:endParaRPr lang="en-AU"/>
                    </a:p>
                  </a:txBody>
                  <a:tcPr/>
                </a:tc>
                <a:tc hMerge="1">
                  <a:txBody>
                    <a:bodyPr/>
                    <a:lstStyle/>
                    <a:p>
                      <a:endParaRPr lang="en-AU" sz="1400" b="1" dirty="0">
                        <a:latin typeface="Montserrat"/>
                      </a:endParaRPr>
                    </a:p>
                  </a:txBody>
                  <a:tcPr/>
                </a:tc>
                <a:tc hMerge="1">
                  <a:txBody>
                    <a:bodyPr/>
                    <a:lstStyle/>
                    <a:p>
                      <a:endParaRPr lang="en-AU" sz="1400" b="1" dirty="0">
                        <a:latin typeface="Montserrat"/>
                      </a:endParaRPr>
                    </a:p>
                  </a:txBody>
                  <a:tcPr/>
                </a:tc>
                <a:tc hMerge="1">
                  <a:txBody>
                    <a:bodyPr/>
                    <a:lstStyle/>
                    <a:p>
                      <a:endParaRPr lang="en-AU" sz="1400" b="1" dirty="0">
                        <a:latin typeface="Montserrat"/>
                      </a:endParaRPr>
                    </a:p>
                  </a:txBody>
                  <a:tcPr/>
                </a:tc>
                <a:tc hMerge="1">
                  <a:txBody>
                    <a:bodyPr/>
                    <a:lstStyle/>
                    <a:p>
                      <a:endParaRPr lang="en-AU"/>
                    </a:p>
                  </a:txBody>
                  <a:tcPr/>
                </a:tc>
              </a:tr>
              <a:tr h="370840">
                <a:tc>
                  <a:txBody>
                    <a:bodyPr/>
                    <a:lstStyle/>
                    <a:p>
                      <a:r>
                        <a:rPr lang="en-AU" sz="1400" b="1" dirty="0" smtClean="0">
                          <a:latin typeface="Montserrat"/>
                        </a:rPr>
                        <a:t>TITLE/ROLE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smtClean="0">
                          <a:latin typeface="Montserrat"/>
                        </a:rPr>
                        <a:t>COMPANY</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LENGTH OF TENURE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7380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8864600"/>
            <a:ext cx="3162300" cy="153888"/>
          </a:xfrm>
          <a:prstGeom prst="rect">
            <a:avLst/>
          </a:prstGeom>
        </p:spPr>
        <p:txBody>
          <a:bodyPr vert="horz" wrap="square" lIns="0" tIns="0"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sp>
        <p:nvSpPr>
          <p:cNvPr id="3" name="object 3"/>
          <p:cNvSpPr txBox="1"/>
          <p:nvPr/>
        </p:nvSpPr>
        <p:spPr>
          <a:xfrm>
            <a:off x="719095" y="2590800"/>
            <a:ext cx="11572763" cy="6120330"/>
          </a:xfrm>
          <a:prstGeom prst="rect">
            <a:avLst/>
          </a:prstGeom>
        </p:spPr>
        <p:txBody>
          <a:bodyPr vert="horz" wrap="square" lIns="0" tIns="0" rIns="0" bIns="0" rtlCol="0">
            <a:spAutoFit/>
          </a:bodyPr>
          <a:lstStyle/>
          <a:p>
            <a:pPr marL="12700" marR="904875">
              <a:lnSpc>
                <a:spcPct val="119000"/>
              </a:lnSpc>
              <a:spcAft>
                <a:spcPts val="600"/>
              </a:spcAft>
            </a:pPr>
            <a:r>
              <a:rPr lang="en-AU" sz="2400" spc="-35" dirty="0" smtClean="0">
                <a:solidFill>
                  <a:srgbClr val="090204"/>
                </a:solidFill>
                <a:latin typeface="Montserrat-Medium"/>
                <a:cs typeface="Montserrat-Medium"/>
              </a:rPr>
              <a:t>INVOLVEMENT IN THE ICON MENTORING PROGRAM</a:t>
            </a:r>
          </a:p>
          <a:p>
            <a:pPr marL="355600" marR="904875" indent="-342900">
              <a:lnSpc>
                <a:spcPct val="119000"/>
              </a:lnSpc>
              <a:buAutoNum type="arabicPeriod"/>
            </a:pPr>
            <a:r>
              <a:rPr lang="en-AU" spc="-35" dirty="0" smtClean="0">
                <a:solidFill>
                  <a:srgbClr val="090204"/>
                </a:solidFill>
                <a:latin typeface="Montserrat-Medium"/>
                <a:cs typeface="Montserrat-Medium"/>
              </a:rPr>
              <a:t>Why do you want to be involved in the ICON Mentoring Program?</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What are you looking for from your mentoring relationship?</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What are the characteristics of your ideal mentor?</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Ideally, what type of organisation would your mentor work for (</a:t>
            </a:r>
            <a:r>
              <a:rPr lang="en-AU" spc="-35" dirty="0">
                <a:solidFill>
                  <a:srgbClr val="090204"/>
                </a:solidFill>
                <a:latin typeface="Montserrat-Medium"/>
                <a:cs typeface="Montserrat-Medium"/>
              </a:rPr>
              <a:t>Legal/Accounting/Engineering/Consulting/outside professional services)?</a:t>
            </a: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Ideally, what position would your mentor hold within their organisation?</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Any other comments?</a:t>
            </a:r>
          </a:p>
        </p:txBody>
      </p:sp>
      <p:sp>
        <p:nvSpPr>
          <p:cNvPr id="4" name="object 4"/>
          <p:cNvSpPr txBox="1">
            <a:spLocks noGrp="1"/>
          </p:cNvSpPr>
          <p:nvPr>
            <p:ph type="title"/>
          </p:nvPr>
        </p:nvSpPr>
        <p:spPr>
          <a:xfrm>
            <a:off x="749300" y="2070916"/>
            <a:ext cx="8420100" cy="397545"/>
          </a:xfrm>
          <a:prstGeom prst="rect">
            <a:avLst/>
          </a:prstGeom>
        </p:spPr>
        <p:txBody>
          <a:bodyPr vert="horz" wrap="square" lIns="0" tIns="0" rIns="0" bIns="0" rtlCol="0">
            <a:spAutoFit/>
          </a:bodyPr>
          <a:lstStyle/>
          <a:p>
            <a:pPr marL="12700">
              <a:lnSpc>
                <a:spcPts val="3080"/>
              </a:lnSpc>
            </a:pPr>
            <a:r>
              <a:rPr lang="en-AU" spc="-55" dirty="0" smtClean="0"/>
              <a:t>MENTEE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214182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8864600"/>
            <a:ext cx="3162300" cy="153888"/>
          </a:xfrm>
          <a:prstGeom prst="rect">
            <a:avLst/>
          </a:prstGeom>
        </p:spPr>
        <p:txBody>
          <a:bodyPr vert="horz" wrap="square" lIns="0" tIns="0"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sp>
        <p:nvSpPr>
          <p:cNvPr id="4" name="object 4"/>
          <p:cNvSpPr txBox="1">
            <a:spLocks noGrp="1"/>
          </p:cNvSpPr>
          <p:nvPr>
            <p:ph type="title"/>
          </p:nvPr>
        </p:nvSpPr>
        <p:spPr>
          <a:xfrm>
            <a:off x="749300" y="2070916"/>
            <a:ext cx="7658100" cy="397545"/>
          </a:xfrm>
          <a:prstGeom prst="rect">
            <a:avLst/>
          </a:prstGeom>
        </p:spPr>
        <p:txBody>
          <a:bodyPr vert="horz" wrap="square" lIns="0" tIns="0" rIns="0" bIns="0" rtlCol="0">
            <a:spAutoFit/>
          </a:bodyPr>
          <a:lstStyle/>
          <a:p>
            <a:pPr marL="12700">
              <a:lnSpc>
                <a:spcPts val="3080"/>
              </a:lnSpc>
            </a:pPr>
            <a:r>
              <a:rPr lang="en-AU" spc="-55" dirty="0" smtClean="0"/>
              <a:t>MENTOR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5292883"/>
              </p:ext>
            </p:extLst>
          </p:nvPr>
        </p:nvGraphicFramePr>
        <p:xfrm>
          <a:off x="780878" y="2690717"/>
          <a:ext cx="11510980" cy="2966720"/>
        </p:xfrm>
        <a:graphic>
          <a:graphicData uri="http://schemas.openxmlformats.org/drawingml/2006/table">
            <a:tbl>
              <a:tblPr firstRow="1" bandRow="1">
                <a:tableStyleId>{69012ECD-51FC-41F1-AA8D-1B2483CD663E}</a:tableStyleId>
              </a:tblPr>
              <a:tblGrid>
                <a:gridCol w="2877745"/>
                <a:gridCol w="2877745"/>
                <a:gridCol w="2877745"/>
                <a:gridCol w="2877745"/>
              </a:tblGrid>
              <a:tr h="370840">
                <a:tc gridSpan="4">
                  <a:txBody>
                    <a:bodyPr/>
                    <a:lstStyle/>
                    <a:p>
                      <a:r>
                        <a:rPr lang="en-AU" sz="1600" dirty="0" smtClean="0">
                          <a:latin typeface="Montserrat"/>
                        </a:rPr>
                        <a:t>MENTOR’S PERSONAL DETAILS</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r>
              <a:tr h="370840">
                <a:tc>
                  <a:txBody>
                    <a:bodyPr/>
                    <a:lstStyle/>
                    <a:p>
                      <a:r>
                        <a:rPr lang="en-AU" sz="1400" b="1" dirty="0" smtClean="0">
                          <a:latin typeface="Montserrat"/>
                        </a:rPr>
                        <a:t>STATE</a:t>
                      </a:r>
                      <a:endParaRPr lang="en-AU" sz="1400" b="1" dirty="0">
                        <a:latin typeface="Montserrat"/>
                      </a:endParaRP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r h="370840">
                <a:tc>
                  <a:txBody>
                    <a:bodyPr/>
                    <a:lstStyle/>
                    <a:p>
                      <a:r>
                        <a:rPr lang="en-AU" sz="1400" b="1" dirty="0" smtClean="0">
                          <a:latin typeface="Montserrat"/>
                        </a:rPr>
                        <a:t>FIRST NAME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LAST NAME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JOB TITLE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COMPANY</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OFFICE ADDRESS</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r h="370840">
                <a:tc>
                  <a:txBody>
                    <a:bodyPr/>
                    <a:lstStyle/>
                    <a:p>
                      <a:r>
                        <a:rPr lang="en-AU" sz="1400" b="1" dirty="0" smtClean="0">
                          <a:latin typeface="Montserrat"/>
                        </a:rPr>
                        <a:t>OFFICE</a:t>
                      </a:r>
                      <a:r>
                        <a:rPr lang="en-AU" sz="1400" b="1" baseline="0" dirty="0" smtClean="0">
                          <a:latin typeface="Montserrat"/>
                        </a:rPr>
                        <a:t>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EMAIL</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MOBILE PHONE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YEARS’ EXPERIENCE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LINK TO LINKEDIN PROFILE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3">
                  <a:txBody>
                    <a:bodyPr/>
                    <a:lstStyle/>
                    <a:p>
                      <a:endParaRPr lang="en-AU" sz="1400" b="1" dirty="0">
                        <a:latin typeface="Montserrat"/>
                      </a:endParaRPr>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879532583"/>
              </p:ext>
            </p:extLst>
          </p:nvPr>
        </p:nvGraphicFramePr>
        <p:xfrm>
          <a:off x="780878" y="5751796"/>
          <a:ext cx="11510981" cy="1844040"/>
        </p:xfrm>
        <a:graphic>
          <a:graphicData uri="http://schemas.openxmlformats.org/drawingml/2006/table">
            <a:tbl>
              <a:tblPr firstRow="1" bandRow="1">
                <a:tableStyleId>{69012ECD-51FC-41F1-AA8D-1B2483CD663E}</a:tableStyleId>
              </a:tblPr>
              <a:tblGrid>
                <a:gridCol w="1485900"/>
                <a:gridCol w="762000"/>
                <a:gridCol w="1589093"/>
                <a:gridCol w="1918497"/>
                <a:gridCol w="1918497"/>
                <a:gridCol w="2162335"/>
                <a:gridCol w="1674659"/>
              </a:tblGrid>
              <a:tr h="370840">
                <a:tc gridSpan="7">
                  <a:txBody>
                    <a:bodyPr/>
                    <a:lstStyle/>
                    <a:p>
                      <a:r>
                        <a:rPr lang="en-AU" sz="1600" dirty="0" smtClean="0">
                          <a:latin typeface="Montserrat"/>
                        </a:rPr>
                        <a:t>MENTOR’S CAREER</a:t>
                      </a:r>
                      <a:r>
                        <a:rPr lang="en-AU" sz="1600" baseline="0" dirty="0" smtClean="0">
                          <a:latin typeface="Montserrat"/>
                        </a:rPr>
                        <a:t> SUMMARY</a:t>
                      </a:r>
                      <a:endParaRPr lang="en-AU" sz="1600" dirty="0">
                        <a:latin typeface="Montserrat"/>
                      </a:endParaRPr>
                    </a:p>
                  </a:txBody>
                  <a:tcPr>
                    <a:solidFill>
                      <a:srgbClr val="00587D"/>
                    </a:solidFill>
                  </a:tcPr>
                </a:tc>
                <a:tc hMerge="1">
                  <a:txBody>
                    <a:bodyPr/>
                    <a:lstStyle/>
                    <a:p>
                      <a:endParaRPr lang="en-AU" dirty="0"/>
                    </a:p>
                  </a:txBody>
                  <a:tcPr>
                    <a:solidFill>
                      <a:srgbClr val="00587D"/>
                    </a:solidFill>
                  </a:tcPr>
                </a:tc>
                <a:tc hMerge="1">
                  <a:txBody>
                    <a:bodyPr/>
                    <a:lstStyle/>
                    <a:p>
                      <a:endParaRPr lang="en-AU"/>
                    </a:p>
                  </a:txBody>
                  <a:tcPr/>
                </a:tc>
                <a:tc hMerge="1">
                  <a:txBody>
                    <a:bodyPr/>
                    <a:lstStyle/>
                    <a:p>
                      <a:endParaRPr lang="en-AU" dirty="0"/>
                    </a:p>
                  </a:txBody>
                  <a:tcPr>
                    <a:solidFill>
                      <a:srgbClr val="00587D"/>
                    </a:solidFill>
                  </a:tcPr>
                </a:tc>
                <a:tc hMerge="1">
                  <a:txBody>
                    <a:bodyPr/>
                    <a:lstStyle/>
                    <a:p>
                      <a:endParaRPr lang="en-AU" dirty="0"/>
                    </a:p>
                  </a:txBody>
                  <a:tcPr>
                    <a:solidFill>
                      <a:srgbClr val="00587D"/>
                    </a:solidFill>
                  </a:tcPr>
                </a:tc>
                <a:tc hMerge="1">
                  <a:txBody>
                    <a:bodyPr/>
                    <a:lstStyle/>
                    <a:p>
                      <a:endParaRPr lang="en-AU" sz="1600" dirty="0">
                        <a:latin typeface="Montserrat"/>
                      </a:endParaRPr>
                    </a:p>
                  </a:txBody>
                  <a:tcPr/>
                </a:tc>
                <a:tc hMerge="1">
                  <a:txBody>
                    <a:bodyPr/>
                    <a:lstStyle/>
                    <a:p>
                      <a:endParaRPr lang="en-AU"/>
                    </a:p>
                  </a:txBody>
                  <a:tcPr/>
                </a:tc>
              </a:tr>
              <a:tr h="370840">
                <a:tc gridSpan="2">
                  <a:txBody>
                    <a:bodyPr/>
                    <a:lstStyle/>
                    <a:p>
                      <a:r>
                        <a:rPr lang="en-AU" sz="1400" b="1" dirty="0" smtClean="0">
                          <a:latin typeface="Montserrat"/>
                        </a:rPr>
                        <a:t>PROFILE INCLUDING ANY SPECIFIC GOALS</a:t>
                      </a:r>
                      <a:endParaRPr lang="en-AU" sz="1400" b="1" dirty="0">
                        <a:latin typeface="Montserrat"/>
                      </a:endParaRPr>
                    </a:p>
                  </a:txBody>
                  <a:tcPr>
                    <a:lnL w="12700" cap="flat" cmpd="sng" algn="ctr">
                      <a:noFill/>
                      <a:prstDash val="solid"/>
                      <a:round/>
                      <a:headEnd type="none" w="med" len="med"/>
                      <a:tailEnd type="none" w="med" len="med"/>
                    </a:lnL>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gridSpan="5">
                  <a:txBody>
                    <a:bodyPr/>
                    <a:lstStyle/>
                    <a:p>
                      <a:r>
                        <a:rPr lang="en-AU" sz="1400" b="0" dirty="0" smtClean="0">
                          <a:latin typeface="Montserrat"/>
                        </a:rPr>
                        <a:t>E.g. I graduated from XYZ University in 2006 and commenced a career in FMCG marketing before moving across to professional services in 2009. I have since worked in </a:t>
                      </a:r>
                      <a:r>
                        <a:rPr lang="en-AU" sz="1400" b="0" dirty="0" err="1" smtClean="0">
                          <a:latin typeface="Montserrat"/>
                        </a:rPr>
                        <a:t>comms</a:t>
                      </a:r>
                      <a:r>
                        <a:rPr lang="en-AU" sz="1400" b="0" dirty="0" smtClean="0">
                          <a:latin typeface="Montserrat"/>
                        </a:rPr>
                        <a:t>/bus development/marketing roles with the view to heading up a BD stream in the future. My interests include brand management and on the weekends I love training for marathons!</a:t>
                      </a:r>
                      <a:endParaRPr lang="en-AU" sz="1400" b="0" dirty="0">
                        <a:latin typeface="Montserrat"/>
                      </a:endParaRPr>
                    </a:p>
                  </a:txBody>
                  <a:tcPr>
                    <a:lnR w="12700" cap="flat" cmpd="sng" algn="ctr">
                      <a:noFill/>
                      <a:prstDash val="solid"/>
                      <a:round/>
                      <a:headEnd type="none" w="med" len="med"/>
                      <a:tailEnd type="none" w="med" len="med"/>
                    </a:lnR>
                    <a:lnB w="12700" cap="flat" cmpd="sng" algn="ctr">
                      <a:solidFill>
                        <a:srgbClr val="00587D"/>
                      </a:solidFill>
                      <a:prstDash val="solid"/>
                      <a:round/>
                      <a:headEnd type="none" w="med" len="med"/>
                      <a:tailEnd type="none" w="med" len="med"/>
                    </a:lnB>
                  </a:tcPr>
                </a:tc>
                <a:tc hMerge="1">
                  <a:txBody>
                    <a:bodyPr/>
                    <a:lstStyle/>
                    <a:p>
                      <a:endParaRPr lang="en-AU" b="1" dirty="0">
                        <a:latin typeface="Montserrat"/>
                      </a:endParaRPr>
                    </a:p>
                  </a:txBody>
                  <a:tcPr/>
                </a:tc>
                <a:tc hMerge="1">
                  <a:txBody>
                    <a:bodyPr/>
                    <a:lstStyle/>
                    <a:p>
                      <a:endParaRPr lang="en-AU" b="1" dirty="0">
                        <a:latin typeface="Montserrat"/>
                      </a:endParaRPr>
                    </a:p>
                  </a:txBody>
                  <a:tcPr/>
                </a:tc>
                <a:tc hMerge="1">
                  <a:txBody>
                    <a:bodyPr/>
                    <a:lstStyle/>
                    <a:p>
                      <a:endParaRPr lang="en-AU" sz="1600" b="1" dirty="0">
                        <a:latin typeface="Montserrat"/>
                      </a:endParaRPr>
                    </a:p>
                  </a:txBody>
                  <a:tcPr/>
                </a:tc>
                <a:tc hMerge="1">
                  <a:txBody>
                    <a:bodyPr/>
                    <a:lstStyle/>
                    <a:p>
                      <a:endParaRPr lang="en-AU"/>
                    </a:p>
                  </a:txBody>
                  <a:tcPr/>
                </a:tc>
              </a:tr>
              <a:tr h="370840">
                <a:tc gridSpan="5">
                  <a:txBody>
                    <a:bodyPr/>
                    <a:lstStyle/>
                    <a:p>
                      <a:r>
                        <a:rPr lang="en-AU" sz="1400" b="1" dirty="0" smtClean="0">
                          <a:latin typeface="Montserrat"/>
                        </a:rPr>
                        <a:t>CURRENT</a:t>
                      </a:r>
                      <a:r>
                        <a:rPr lang="en-AU" sz="1400" b="1" baseline="0" dirty="0" smtClean="0">
                          <a:latin typeface="Montserrat"/>
                        </a:rPr>
                        <a:t> POSITION </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sz="1600" b="1" dirty="0">
                        <a:latin typeface="Montserrat"/>
                      </a:endParaRPr>
                    </a:p>
                  </a:txBody>
                  <a:tcPr/>
                </a:tc>
                <a:tc hMerge="1">
                  <a:txBody>
                    <a:bodyPr/>
                    <a:lstStyle/>
                    <a:p>
                      <a:endParaRPr lang="en-AU"/>
                    </a:p>
                  </a:txBody>
                  <a:tcPr/>
                </a:tc>
                <a:tc hMerge="1">
                  <a:txBody>
                    <a:bodyPr/>
                    <a:lstStyle/>
                    <a:p>
                      <a:endParaRPr lang="en-AU" sz="1600" b="1" dirty="0">
                        <a:latin typeface="Montserrat"/>
                      </a:endParaRPr>
                    </a:p>
                  </a:txBody>
                  <a:tcPr/>
                </a:tc>
                <a:tc hMerge="1">
                  <a:txBody>
                    <a:bodyPr/>
                    <a:lstStyle/>
                    <a:p>
                      <a:endParaRPr lang="en-AU" sz="1600" b="1" dirty="0">
                        <a:latin typeface="Montserrat"/>
                      </a:endParaRPr>
                    </a:p>
                  </a:txBody>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r h="370840">
                <a:tc>
                  <a:txBody>
                    <a:bodyPr/>
                    <a:lstStyle/>
                    <a:p>
                      <a:r>
                        <a:rPr lang="en-AU" sz="1400" b="1" dirty="0" smtClean="0">
                          <a:latin typeface="Montserrat"/>
                        </a:rPr>
                        <a:t>TITLE/ROLE</a:t>
                      </a:r>
                      <a:endParaRPr lang="en-AU" sz="1400" b="1" dirty="0">
                        <a:latin typeface="Montserrat"/>
                      </a:endParaRPr>
                    </a:p>
                  </a:txBody>
                  <a:tcPr>
                    <a:lnL w="12700" cap="flat" cmpd="sng" algn="ctr">
                      <a:noFill/>
                      <a:prstDash val="solid"/>
                      <a:round/>
                      <a:headEnd type="none" w="med" len="med"/>
                      <a:tailEnd type="none" w="med" len="med"/>
                    </a:lnL>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gridSpan="2">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hMerge="1">
                  <a:txBody>
                    <a:bodyPr/>
                    <a:lstStyle/>
                    <a:p>
                      <a:endParaRPr lang="en-AU"/>
                    </a:p>
                  </a:txBody>
                  <a:tcPr/>
                </a:tc>
                <a:tc>
                  <a:txBody>
                    <a:bodyPr/>
                    <a:lstStyle/>
                    <a:p>
                      <a:r>
                        <a:rPr lang="en-AU" sz="1400" b="1" dirty="0" smtClean="0">
                          <a:latin typeface="Montserrat"/>
                        </a:rPr>
                        <a:t>COMPANY</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r>
                        <a:rPr lang="en-AU" sz="1400" b="1" dirty="0" smtClean="0">
                          <a:latin typeface="Montserrat"/>
                        </a:rPr>
                        <a:t>LENGTH OF TENURE</a:t>
                      </a:r>
                      <a:endParaRPr lang="en-AU" sz="1400" b="1" dirty="0">
                        <a:latin typeface="Montserrat"/>
                      </a:endParaRPr>
                    </a:p>
                  </a:txBody>
                  <a:tcP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c>
                  <a:txBody>
                    <a:bodyPr/>
                    <a:lstStyle/>
                    <a:p>
                      <a:endParaRPr lang="en-AU" dirty="0"/>
                    </a:p>
                  </a:txBody>
                  <a:tcPr>
                    <a:lnR w="12700" cap="flat" cmpd="sng" algn="ctr">
                      <a:noFill/>
                      <a:prstDash val="solid"/>
                      <a:round/>
                      <a:headEnd type="none" w="med" len="med"/>
                      <a:tailEnd type="none" w="med" len="med"/>
                    </a:lnR>
                    <a:lnT w="12700" cap="flat" cmpd="sng" algn="ctr">
                      <a:solidFill>
                        <a:srgbClr val="00587D"/>
                      </a:solidFill>
                      <a:prstDash val="solid"/>
                      <a:round/>
                      <a:headEnd type="none" w="med" len="med"/>
                      <a:tailEnd type="none" w="med" len="med"/>
                    </a:lnT>
                    <a:lnB w="12700" cap="flat" cmpd="sng" algn="ctr">
                      <a:solidFill>
                        <a:srgbClr val="00587D"/>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82570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8864600"/>
            <a:ext cx="3162300" cy="153888"/>
          </a:xfrm>
          <a:prstGeom prst="rect">
            <a:avLst/>
          </a:prstGeom>
        </p:spPr>
        <p:txBody>
          <a:bodyPr vert="horz" wrap="square" lIns="0" tIns="0"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sp>
        <p:nvSpPr>
          <p:cNvPr id="3" name="object 3"/>
          <p:cNvSpPr txBox="1"/>
          <p:nvPr/>
        </p:nvSpPr>
        <p:spPr>
          <a:xfrm>
            <a:off x="719095" y="2590800"/>
            <a:ext cx="11572763" cy="5131405"/>
          </a:xfrm>
          <a:prstGeom prst="rect">
            <a:avLst/>
          </a:prstGeom>
        </p:spPr>
        <p:txBody>
          <a:bodyPr vert="horz" wrap="square" lIns="0" tIns="0" rIns="0" bIns="0" rtlCol="0">
            <a:spAutoFit/>
          </a:bodyPr>
          <a:lstStyle/>
          <a:p>
            <a:pPr marL="12700" marR="904875">
              <a:lnSpc>
                <a:spcPct val="119000"/>
              </a:lnSpc>
              <a:spcAft>
                <a:spcPts val="600"/>
              </a:spcAft>
            </a:pPr>
            <a:r>
              <a:rPr lang="en-AU" sz="2400" spc="-35" dirty="0" smtClean="0">
                <a:solidFill>
                  <a:srgbClr val="090204"/>
                </a:solidFill>
                <a:latin typeface="Montserrat-Medium"/>
                <a:cs typeface="Montserrat-Medium"/>
              </a:rPr>
              <a:t>INVOLVEMENT IN THE ICON MENTORING PROGRAM</a:t>
            </a:r>
          </a:p>
          <a:p>
            <a:pPr marL="355600" marR="904875" indent="-342900">
              <a:lnSpc>
                <a:spcPct val="119000"/>
              </a:lnSpc>
              <a:buAutoNum type="arabicPeriod"/>
            </a:pPr>
            <a:r>
              <a:rPr lang="en-AU" spc="-35" dirty="0" smtClean="0">
                <a:solidFill>
                  <a:srgbClr val="090204"/>
                </a:solidFill>
                <a:latin typeface="Montserrat-Medium"/>
                <a:cs typeface="Montserrat-Medium"/>
              </a:rPr>
              <a:t>Why do you want to be involved in the ICON Mentoring Program?</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What do you expect to bring to a mentoring relationship?</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What are the characteristics of your ideal mentee?</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Do you have any preference on the type of organisation your mentee would work for (Legal/Accounting/Engineering/Consulting)?</a:t>
            </a: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endParaRPr lang="en-AU" spc="-35" dirty="0" smtClean="0">
              <a:solidFill>
                <a:srgbClr val="090204"/>
              </a:solidFill>
              <a:latin typeface="Montserrat-Medium"/>
              <a:cs typeface="Montserrat-Medium"/>
            </a:endParaRPr>
          </a:p>
          <a:p>
            <a:pPr marL="355600" marR="904875" indent="-342900">
              <a:lnSpc>
                <a:spcPct val="119000"/>
              </a:lnSpc>
              <a:buAutoNum type="arabicPeriod"/>
            </a:pPr>
            <a:r>
              <a:rPr lang="en-AU" spc="-35" dirty="0" smtClean="0">
                <a:solidFill>
                  <a:srgbClr val="090204"/>
                </a:solidFill>
                <a:latin typeface="Montserrat-Medium"/>
                <a:cs typeface="Montserrat-Medium"/>
              </a:rPr>
              <a:t>Any other comments?</a:t>
            </a:r>
          </a:p>
        </p:txBody>
      </p:sp>
      <p:sp>
        <p:nvSpPr>
          <p:cNvPr id="4" name="object 4"/>
          <p:cNvSpPr txBox="1">
            <a:spLocks noGrp="1"/>
          </p:cNvSpPr>
          <p:nvPr>
            <p:ph type="title"/>
          </p:nvPr>
        </p:nvSpPr>
        <p:spPr>
          <a:xfrm>
            <a:off x="749300" y="2070916"/>
            <a:ext cx="7581900" cy="397545"/>
          </a:xfrm>
          <a:prstGeom prst="rect">
            <a:avLst/>
          </a:prstGeom>
        </p:spPr>
        <p:txBody>
          <a:bodyPr vert="horz" wrap="square" lIns="0" tIns="0" rIns="0" bIns="0" rtlCol="0">
            <a:spAutoFit/>
          </a:bodyPr>
          <a:lstStyle/>
          <a:p>
            <a:pPr marL="12700">
              <a:lnSpc>
                <a:spcPts val="3080"/>
              </a:lnSpc>
            </a:pPr>
            <a:r>
              <a:rPr lang="en-AU" spc="-55" dirty="0" smtClean="0"/>
              <a:t>MENTOR APPLICATION</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2702" y="1600200"/>
            <a:ext cx="1514698" cy="388496"/>
          </a:xfrm>
          <a:prstGeom prst="rect">
            <a:avLst/>
          </a:prstGeom>
        </p:spPr>
      </p:pic>
    </p:spTree>
    <p:extLst>
      <p:ext uri="{BB962C8B-B14F-4D97-AF65-F5344CB8AC3E}">
        <p14:creationId xmlns:p14="http://schemas.microsoft.com/office/powerpoint/2010/main" val="2068503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94C7"/>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3987" y="596900"/>
            <a:ext cx="1987550" cy="1003300"/>
          </a:xfrm>
          <a:prstGeom prst="rect">
            <a:avLst/>
          </a:prstGeom>
        </p:spPr>
      </p:pic>
      <p:sp>
        <p:nvSpPr>
          <p:cNvPr id="6" name="object 3"/>
          <p:cNvSpPr/>
          <p:nvPr/>
        </p:nvSpPr>
        <p:spPr>
          <a:xfrm>
            <a:off x="762000" y="4883708"/>
            <a:ext cx="7150100" cy="4113529"/>
          </a:xfrm>
          <a:custGeom>
            <a:avLst/>
            <a:gdLst/>
            <a:ahLst/>
            <a:cxnLst/>
            <a:rect l="l" t="t" r="r" b="b"/>
            <a:pathLst>
              <a:path w="7150100" h="4113529">
                <a:moveTo>
                  <a:pt x="0" y="4113415"/>
                </a:moveTo>
                <a:lnTo>
                  <a:pt x="7150100" y="4113415"/>
                </a:lnTo>
                <a:lnTo>
                  <a:pt x="7150100" y="0"/>
                </a:lnTo>
                <a:lnTo>
                  <a:pt x="0" y="0"/>
                </a:lnTo>
                <a:lnTo>
                  <a:pt x="0" y="4113415"/>
                </a:lnTo>
                <a:close/>
              </a:path>
            </a:pathLst>
          </a:custGeom>
          <a:solidFill>
            <a:schemeClr val="bg1"/>
          </a:solidFill>
        </p:spPr>
        <p:txBody>
          <a:bodyPr wrap="square" lIns="0" tIns="0" rIns="0" bIns="0" rtlCol="0"/>
          <a:lstStyle/>
          <a:p>
            <a:endParaRPr>
              <a:solidFill>
                <a:prstClr val="black"/>
              </a:solidFill>
            </a:endParaRPr>
          </a:p>
        </p:txBody>
      </p:sp>
      <p:sp>
        <p:nvSpPr>
          <p:cNvPr id="2" name="object 2"/>
          <p:cNvSpPr txBox="1"/>
          <p:nvPr/>
        </p:nvSpPr>
        <p:spPr>
          <a:xfrm>
            <a:off x="1181100" y="5324087"/>
            <a:ext cx="4711700" cy="3323987"/>
          </a:xfrm>
          <a:prstGeom prst="rect">
            <a:avLst/>
          </a:prstGeom>
        </p:spPr>
        <p:txBody>
          <a:bodyPr vert="horz" wrap="square" lIns="0" tIns="0" rIns="0" bIns="0" rtlCol="0">
            <a:spAutoFit/>
          </a:bodyPr>
          <a:lstStyle/>
          <a:p>
            <a:pPr marL="12700" marR="7620">
              <a:lnSpc>
                <a:spcPct val="75000"/>
              </a:lnSpc>
            </a:pPr>
            <a:r>
              <a:rPr lang="en-AU" sz="4000" b="1" spc="-35" dirty="0" smtClean="0">
                <a:solidFill>
                  <a:srgbClr val="0094C7"/>
                </a:solidFill>
                <a:latin typeface="Montserrat"/>
                <a:cs typeface="Montserrat"/>
              </a:rPr>
              <a:t>MENTORING PROGRAM CONTACTS</a:t>
            </a:r>
            <a:endParaRPr sz="4000" dirty="0" smtClean="0">
              <a:solidFill>
                <a:prstClr val="black"/>
              </a:solidFill>
              <a:latin typeface="Montserrat"/>
              <a:cs typeface="Montserrat"/>
            </a:endParaRPr>
          </a:p>
          <a:p>
            <a:r>
              <a:rPr lang="en-AU" sz="1400" spc="-10" dirty="0" smtClean="0">
                <a:solidFill>
                  <a:srgbClr val="003864"/>
                </a:solidFill>
                <a:latin typeface="Montserrat-Medium"/>
                <a:cs typeface="Montserrat-Medium"/>
              </a:rPr>
              <a:t/>
            </a:r>
            <a:br>
              <a:rPr lang="en-AU" sz="1400" spc="-10" dirty="0" smtClean="0">
                <a:solidFill>
                  <a:srgbClr val="003864"/>
                </a:solidFill>
                <a:latin typeface="Montserrat-Medium"/>
                <a:cs typeface="Montserrat-Medium"/>
              </a:rPr>
            </a:br>
            <a:r>
              <a:rPr lang="en-AU" sz="1400" b="1" spc="-10" dirty="0">
                <a:solidFill>
                  <a:srgbClr val="003864"/>
                </a:solidFill>
                <a:latin typeface="Montserrat-Medium"/>
                <a:cs typeface="Montserrat-Medium"/>
              </a:rPr>
              <a:t>Kate Fisher </a:t>
            </a:r>
            <a:endParaRPr lang="en-AU" sz="1400" b="1" spc="-10" dirty="0" smtClean="0">
              <a:solidFill>
                <a:srgbClr val="003864"/>
              </a:solidFill>
              <a:latin typeface="Montserrat-Medium"/>
              <a:cs typeface="Montserrat-Medium"/>
            </a:endParaRPr>
          </a:p>
          <a:p>
            <a:r>
              <a:rPr lang="en-AU" sz="1400" spc="-10" dirty="0" smtClean="0">
                <a:solidFill>
                  <a:srgbClr val="003864"/>
                </a:solidFill>
                <a:latin typeface="Montserrat-Medium"/>
                <a:cs typeface="Montserrat-Medium"/>
              </a:rPr>
              <a:t>Kate.Fisher@wrays.com.au </a:t>
            </a:r>
            <a:r>
              <a:rPr lang="en-AU" sz="1400" spc="-10" dirty="0">
                <a:solidFill>
                  <a:srgbClr val="003864"/>
                </a:solidFill>
                <a:latin typeface="Montserrat-Medium"/>
                <a:cs typeface="Montserrat-Medium"/>
              </a:rPr>
              <a:t>| +61 3 8538 </a:t>
            </a:r>
            <a:r>
              <a:rPr lang="en-AU" sz="1400" spc="-10" dirty="0" smtClean="0">
                <a:solidFill>
                  <a:srgbClr val="003864"/>
                </a:solidFill>
                <a:latin typeface="Montserrat-Medium"/>
                <a:cs typeface="Montserrat-Medium"/>
              </a:rPr>
              <a:t>5813</a:t>
            </a:r>
            <a:r>
              <a:rPr lang="en-AU" sz="1400" b="1" spc="-10" dirty="0">
                <a:solidFill>
                  <a:srgbClr val="003864"/>
                </a:solidFill>
                <a:latin typeface="Montserrat-Medium"/>
                <a:cs typeface="Montserrat-Medium"/>
              </a:rPr>
              <a:t>   </a:t>
            </a:r>
            <a:br>
              <a:rPr lang="en-AU" sz="1400" b="1" spc="-10" dirty="0">
                <a:solidFill>
                  <a:srgbClr val="003864"/>
                </a:solidFill>
                <a:latin typeface="Montserrat-Medium"/>
                <a:cs typeface="Montserrat-Medium"/>
              </a:rPr>
            </a:br>
            <a:endParaRPr lang="en-AU" sz="1400" b="1" spc="-10" dirty="0" smtClean="0">
              <a:solidFill>
                <a:srgbClr val="003864"/>
              </a:solidFill>
              <a:latin typeface="Montserrat-Medium"/>
              <a:cs typeface="Montserrat-Medium"/>
            </a:endParaRPr>
          </a:p>
          <a:p>
            <a:r>
              <a:rPr lang="en-AU" sz="1400" b="1" spc="-10" dirty="0" smtClean="0">
                <a:solidFill>
                  <a:srgbClr val="003864"/>
                </a:solidFill>
                <a:latin typeface="Montserrat-Medium"/>
                <a:cs typeface="Montserrat-Medium"/>
              </a:rPr>
              <a:t>Angela </a:t>
            </a:r>
            <a:r>
              <a:rPr lang="en-AU" sz="1400" b="1" spc="-10" dirty="0">
                <a:solidFill>
                  <a:srgbClr val="003864"/>
                </a:solidFill>
                <a:latin typeface="Montserrat-Medium"/>
                <a:cs typeface="Montserrat-Medium"/>
              </a:rPr>
              <a:t>Rook </a:t>
            </a:r>
            <a:endParaRPr lang="en-AU" sz="1400" b="1" spc="-10" dirty="0" smtClean="0">
              <a:solidFill>
                <a:srgbClr val="003864"/>
              </a:solidFill>
              <a:latin typeface="Montserrat-Medium"/>
              <a:cs typeface="Montserrat-Medium"/>
            </a:endParaRPr>
          </a:p>
          <a:p>
            <a:r>
              <a:rPr lang="en-AU" sz="1400" spc="-10" dirty="0" smtClean="0">
                <a:solidFill>
                  <a:srgbClr val="003864"/>
                </a:solidFill>
                <a:latin typeface="Montserrat-Medium"/>
                <a:cs typeface="Montserrat-Medium"/>
              </a:rPr>
              <a:t>arook@deloitte.com.au </a:t>
            </a:r>
            <a:r>
              <a:rPr lang="en-AU" sz="1400" spc="-10" dirty="0">
                <a:solidFill>
                  <a:srgbClr val="003864"/>
                </a:solidFill>
                <a:latin typeface="Montserrat-Medium"/>
                <a:cs typeface="Montserrat-Medium"/>
              </a:rPr>
              <a:t>| +61 435 863 </a:t>
            </a:r>
            <a:r>
              <a:rPr lang="en-AU" sz="1400" spc="-10" dirty="0" smtClean="0">
                <a:solidFill>
                  <a:srgbClr val="003864"/>
                </a:solidFill>
                <a:latin typeface="Montserrat-Medium"/>
                <a:cs typeface="Montserrat-Medium"/>
              </a:rPr>
              <a:t>785</a:t>
            </a:r>
            <a:r>
              <a:rPr lang="en-AU" sz="1400" b="1" spc="-10" dirty="0">
                <a:solidFill>
                  <a:srgbClr val="003864"/>
                </a:solidFill>
                <a:latin typeface="Montserrat-Medium"/>
                <a:cs typeface="Montserrat-Medium"/>
              </a:rPr>
              <a:t/>
            </a:r>
            <a:br>
              <a:rPr lang="en-AU" sz="1400" b="1" spc="-10" dirty="0">
                <a:solidFill>
                  <a:srgbClr val="003864"/>
                </a:solidFill>
                <a:latin typeface="Montserrat-Medium"/>
                <a:cs typeface="Montserrat-Medium"/>
              </a:rPr>
            </a:br>
            <a:endParaRPr lang="en-AU" sz="1400" b="1" spc="-10" dirty="0" smtClean="0">
              <a:solidFill>
                <a:srgbClr val="003864"/>
              </a:solidFill>
              <a:latin typeface="Montserrat-Medium"/>
              <a:cs typeface="Montserrat-Medium"/>
            </a:endParaRPr>
          </a:p>
          <a:p>
            <a:r>
              <a:rPr lang="en-AU" sz="1400" b="1" spc="-10" dirty="0" smtClean="0">
                <a:solidFill>
                  <a:srgbClr val="003864"/>
                </a:solidFill>
                <a:latin typeface="Montserrat-Medium"/>
                <a:cs typeface="Montserrat-Medium"/>
              </a:rPr>
              <a:t>Hannah </a:t>
            </a:r>
            <a:r>
              <a:rPr lang="en-AU" sz="1400" b="1" spc="-10" dirty="0">
                <a:solidFill>
                  <a:srgbClr val="003864"/>
                </a:solidFill>
                <a:latin typeface="Montserrat-Medium"/>
                <a:cs typeface="Montserrat-Medium"/>
              </a:rPr>
              <a:t>Shillson </a:t>
            </a:r>
            <a:endParaRPr lang="en-AU" sz="1400" b="1" spc="-10" dirty="0" smtClean="0">
              <a:solidFill>
                <a:srgbClr val="003864"/>
              </a:solidFill>
              <a:latin typeface="Montserrat-Medium"/>
              <a:cs typeface="Montserrat-Medium"/>
            </a:endParaRPr>
          </a:p>
          <a:p>
            <a:r>
              <a:rPr lang="en-AU" sz="1400" spc="-10" dirty="0" smtClean="0">
                <a:solidFill>
                  <a:srgbClr val="003864"/>
                </a:solidFill>
                <a:latin typeface="Montserrat-Medium"/>
                <a:cs typeface="Montserrat-Medium"/>
              </a:rPr>
              <a:t>Hannah.Shillson@au.kwm.com </a:t>
            </a:r>
            <a:r>
              <a:rPr lang="en-AU" sz="1400" spc="-10" dirty="0">
                <a:solidFill>
                  <a:srgbClr val="003864"/>
                </a:solidFill>
                <a:latin typeface="Montserrat-Medium"/>
                <a:cs typeface="Montserrat-Medium"/>
              </a:rPr>
              <a:t>| +61 438 513 </a:t>
            </a:r>
            <a:r>
              <a:rPr lang="en-AU" sz="1400" spc="-10" dirty="0" smtClean="0">
                <a:solidFill>
                  <a:srgbClr val="003864"/>
                </a:solidFill>
                <a:latin typeface="Montserrat-Medium"/>
                <a:cs typeface="Montserrat-Medium"/>
              </a:rPr>
              <a:t>638</a:t>
            </a:r>
            <a:endParaRPr lang="en-AU" sz="1400" spc="-10" dirty="0">
              <a:solidFill>
                <a:srgbClr val="003864"/>
              </a:solidFill>
              <a:latin typeface="Montserrat-Medium"/>
              <a:cs typeface="Montserrat-Medium"/>
            </a:endParaRPr>
          </a:p>
        </p:txBody>
      </p:sp>
      <p:sp>
        <p:nvSpPr>
          <p:cNvPr id="3" name="object 3"/>
          <p:cNvSpPr/>
          <p:nvPr/>
        </p:nvSpPr>
        <p:spPr>
          <a:xfrm>
            <a:off x="12149680" y="5003460"/>
            <a:ext cx="855344" cy="3791585"/>
          </a:xfrm>
          <a:custGeom>
            <a:avLst/>
            <a:gdLst/>
            <a:ahLst/>
            <a:cxnLst/>
            <a:rect l="l" t="t" r="r" b="b"/>
            <a:pathLst>
              <a:path w="855344" h="3791584">
                <a:moveTo>
                  <a:pt x="855118" y="0"/>
                </a:moveTo>
                <a:lnTo>
                  <a:pt x="819211" y="32328"/>
                </a:lnTo>
                <a:lnTo>
                  <a:pt x="784385" y="64901"/>
                </a:lnTo>
                <a:lnTo>
                  <a:pt x="750179" y="98118"/>
                </a:lnTo>
                <a:lnTo>
                  <a:pt x="716601" y="131970"/>
                </a:lnTo>
                <a:lnTo>
                  <a:pt x="683663" y="166447"/>
                </a:lnTo>
                <a:lnTo>
                  <a:pt x="651373" y="201539"/>
                </a:lnTo>
                <a:lnTo>
                  <a:pt x="619740" y="237236"/>
                </a:lnTo>
                <a:lnTo>
                  <a:pt x="588776" y="273529"/>
                </a:lnTo>
                <a:lnTo>
                  <a:pt x="558488" y="310409"/>
                </a:lnTo>
                <a:lnTo>
                  <a:pt x="528888" y="347865"/>
                </a:lnTo>
                <a:lnTo>
                  <a:pt x="499984" y="385888"/>
                </a:lnTo>
                <a:lnTo>
                  <a:pt x="471786" y="424469"/>
                </a:lnTo>
                <a:lnTo>
                  <a:pt x="444304" y="463598"/>
                </a:lnTo>
                <a:lnTo>
                  <a:pt x="417547" y="503264"/>
                </a:lnTo>
                <a:lnTo>
                  <a:pt x="391526" y="543459"/>
                </a:lnTo>
                <a:lnTo>
                  <a:pt x="366249" y="584173"/>
                </a:lnTo>
                <a:lnTo>
                  <a:pt x="341727" y="625396"/>
                </a:lnTo>
                <a:lnTo>
                  <a:pt x="317969" y="667118"/>
                </a:lnTo>
                <a:lnTo>
                  <a:pt x="294984" y="709331"/>
                </a:lnTo>
                <a:lnTo>
                  <a:pt x="272783" y="752023"/>
                </a:lnTo>
                <a:lnTo>
                  <a:pt x="251374" y="795186"/>
                </a:lnTo>
                <a:lnTo>
                  <a:pt x="230768" y="838810"/>
                </a:lnTo>
                <a:lnTo>
                  <a:pt x="210975" y="882886"/>
                </a:lnTo>
                <a:lnTo>
                  <a:pt x="192003" y="927403"/>
                </a:lnTo>
                <a:lnTo>
                  <a:pt x="173862" y="972352"/>
                </a:lnTo>
                <a:lnTo>
                  <a:pt x="156563" y="1017724"/>
                </a:lnTo>
                <a:lnTo>
                  <a:pt x="140115" y="1063508"/>
                </a:lnTo>
                <a:lnTo>
                  <a:pt x="124527" y="1109696"/>
                </a:lnTo>
                <a:lnTo>
                  <a:pt x="109809" y="1156276"/>
                </a:lnTo>
                <a:lnTo>
                  <a:pt x="95970" y="1203241"/>
                </a:lnTo>
                <a:lnTo>
                  <a:pt x="83021" y="1250580"/>
                </a:lnTo>
                <a:lnTo>
                  <a:pt x="70971" y="1298284"/>
                </a:lnTo>
                <a:lnTo>
                  <a:pt x="59830" y="1346342"/>
                </a:lnTo>
                <a:lnTo>
                  <a:pt x="49607" y="1394746"/>
                </a:lnTo>
                <a:lnTo>
                  <a:pt x="40312" y="1443485"/>
                </a:lnTo>
                <a:lnTo>
                  <a:pt x="31954" y="1492550"/>
                </a:lnTo>
                <a:lnTo>
                  <a:pt x="24543" y="1541932"/>
                </a:lnTo>
                <a:lnTo>
                  <a:pt x="18090" y="1591620"/>
                </a:lnTo>
                <a:lnTo>
                  <a:pt x="12602" y="1641605"/>
                </a:lnTo>
                <a:lnTo>
                  <a:pt x="8091" y="1691878"/>
                </a:lnTo>
                <a:lnTo>
                  <a:pt x="4565" y="1742428"/>
                </a:lnTo>
                <a:lnTo>
                  <a:pt x="2035" y="1793247"/>
                </a:lnTo>
                <a:lnTo>
                  <a:pt x="510" y="1844324"/>
                </a:lnTo>
                <a:lnTo>
                  <a:pt x="0" y="1895650"/>
                </a:lnTo>
                <a:lnTo>
                  <a:pt x="515" y="1947207"/>
                </a:lnTo>
                <a:lnTo>
                  <a:pt x="2054" y="1998514"/>
                </a:lnTo>
                <a:lnTo>
                  <a:pt x="4607" y="2049559"/>
                </a:lnTo>
                <a:lnTo>
                  <a:pt x="8164" y="2100333"/>
                </a:lnTo>
                <a:lnTo>
                  <a:pt x="12716" y="2150827"/>
                </a:lnTo>
                <a:lnTo>
                  <a:pt x="18252" y="2201031"/>
                </a:lnTo>
                <a:lnTo>
                  <a:pt x="24763" y="2250935"/>
                </a:lnTo>
                <a:lnTo>
                  <a:pt x="32240" y="2300528"/>
                </a:lnTo>
                <a:lnTo>
                  <a:pt x="40672" y="2349803"/>
                </a:lnTo>
                <a:lnTo>
                  <a:pt x="50050" y="2398748"/>
                </a:lnTo>
                <a:lnTo>
                  <a:pt x="60363" y="2447353"/>
                </a:lnTo>
                <a:lnTo>
                  <a:pt x="71603" y="2495610"/>
                </a:lnTo>
                <a:lnTo>
                  <a:pt x="83758" y="2543509"/>
                </a:lnTo>
                <a:lnTo>
                  <a:pt x="96821" y="2591039"/>
                </a:lnTo>
                <a:lnTo>
                  <a:pt x="110780" y="2638190"/>
                </a:lnTo>
                <a:lnTo>
                  <a:pt x="125626" y="2684954"/>
                </a:lnTo>
                <a:lnTo>
                  <a:pt x="141349" y="2731320"/>
                </a:lnTo>
                <a:lnTo>
                  <a:pt x="157940" y="2777278"/>
                </a:lnTo>
                <a:lnTo>
                  <a:pt x="175389" y="2822819"/>
                </a:lnTo>
                <a:lnTo>
                  <a:pt x="193685" y="2867934"/>
                </a:lnTo>
                <a:lnTo>
                  <a:pt x="212819" y="2912611"/>
                </a:lnTo>
                <a:lnTo>
                  <a:pt x="232782" y="2956842"/>
                </a:lnTo>
                <a:lnTo>
                  <a:pt x="253564" y="3000616"/>
                </a:lnTo>
                <a:lnTo>
                  <a:pt x="275154" y="3043924"/>
                </a:lnTo>
                <a:lnTo>
                  <a:pt x="297543" y="3086756"/>
                </a:lnTo>
                <a:lnTo>
                  <a:pt x="320722" y="3129103"/>
                </a:lnTo>
                <a:lnTo>
                  <a:pt x="344680" y="3170954"/>
                </a:lnTo>
                <a:lnTo>
                  <a:pt x="369407" y="3212300"/>
                </a:lnTo>
                <a:lnTo>
                  <a:pt x="394895" y="3253131"/>
                </a:lnTo>
                <a:lnTo>
                  <a:pt x="421133" y="3293437"/>
                </a:lnTo>
                <a:lnTo>
                  <a:pt x="448111" y="3333208"/>
                </a:lnTo>
                <a:lnTo>
                  <a:pt x="475820" y="3372436"/>
                </a:lnTo>
                <a:lnTo>
                  <a:pt x="504250" y="3411109"/>
                </a:lnTo>
                <a:lnTo>
                  <a:pt x="533391" y="3449218"/>
                </a:lnTo>
                <a:lnTo>
                  <a:pt x="563233" y="3486754"/>
                </a:lnTo>
                <a:lnTo>
                  <a:pt x="593766" y="3523706"/>
                </a:lnTo>
                <a:lnTo>
                  <a:pt x="624982" y="3560065"/>
                </a:lnTo>
                <a:lnTo>
                  <a:pt x="656869" y="3595822"/>
                </a:lnTo>
                <a:lnTo>
                  <a:pt x="689419" y="3630965"/>
                </a:lnTo>
                <a:lnTo>
                  <a:pt x="722621" y="3665486"/>
                </a:lnTo>
                <a:lnTo>
                  <a:pt x="756466" y="3699375"/>
                </a:lnTo>
                <a:lnTo>
                  <a:pt x="790943" y="3732622"/>
                </a:lnTo>
                <a:lnTo>
                  <a:pt x="826044" y="3765216"/>
                </a:lnTo>
                <a:lnTo>
                  <a:pt x="855118" y="3791213"/>
                </a:lnTo>
                <a:lnTo>
                  <a:pt x="855118" y="0"/>
                </a:lnTo>
                <a:close/>
              </a:path>
            </a:pathLst>
          </a:custGeom>
          <a:solidFill>
            <a:srgbClr val="FFC62C"/>
          </a:solidFill>
        </p:spPr>
        <p:txBody>
          <a:bodyPr wrap="square" lIns="0" tIns="0" rIns="0" bIns="0" rtlCol="0"/>
          <a:lstStyle/>
          <a:p>
            <a:endParaRPr>
              <a:solidFill>
                <a:prstClr val="black"/>
              </a:solidFill>
            </a:endParaRPr>
          </a:p>
        </p:txBody>
      </p:sp>
    </p:spTree>
    <p:extLst>
      <p:ext uri="{BB962C8B-B14F-4D97-AF65-F5344CB8AC3E}">
        <p14:creationId xmlns:p14="http://schemas.microsoft.com/office/powerpoint/2010/main" val="2839765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8864600"/>
            <a:ext cx="2933700" cy="153888"/>
          </a:xfrm>
          <a:prstGeom prst="rect">
            <a:avLst/>
          </a:prstGeom>
        </p:spPr>
        <p:txBody>
          <a:bodyPr vert="horz" wrap="square" lIns="0" tIns="0" rIns="0" bIns="0" rtlCol="0">
            <a:spAutoFit/>
          </a:bodyPr>
          <a:lstStyle/>
          <a:p>
            <a:pPr marL="12700">
              <a:lnSpc>
                <a:spcPct val="100000"/>
              </a:lnSpc>
            </a:pPr>
            <a:r>
              <a:rPr lang="en-AU" sz="1000" spc="-5" dirty="0" smtClean="0">
                <a:solidFill>
                  <a:srgbClr val="00587D"/>
                </a:solidFill>
                <a:latin typeface="Montserrat-Medium"/>
                <a:cs typeface="Montserrat-Medium"/>
              </a:rPr>
              <a:t>MENTORING PROGRAM  </a:t>
            </a:r>
            <a:r>
              <a:rPr sz="1000" dirty="0" smtClean="0">
                <a:solidFill>
                  <a:srgbClr val="00587D"/>
                </a:solidFill>
                <a:latin typeface="Montserrat-Medium"/>
                <a:cs typeface="Montserrat-Medium"/>
              </a:rPr>
              <a:t>|  </a:t>
            </a:r>
            <a:r>
              <a:rPr lang="en-AU" sz="1000" dirty="0" smtClean="0">
                <a:solidFill>
                  <a:srgbClr val="00587D"/>
                </a:solidFill>
                <a:latin typeface="Montserrat-Medium"/>
                <a:cs typeface="Montserrat-Medium"/>
              </a:rPr>
              <a:t>ICON VIC</a:t>
            </a:r>
            <a:r>
              <a:rPr sz="1000" spc="-5" dirty="0" smtClean="0">
                <a:solidFill>
                  <a:srgbClr val="00587D"/>
                </a:solidFill>
                <a:latin typeface="Montserrat-Medium"/>
                <a:cs typeface="Montserrat-Medium"/>
              </a:rPr>
              <a:t> </a:t>
            </a:r>
            <a:r>
              <a:rPr sz="1000" dirty="0" smtClean="0">
                <a:solidFill>
                  <a:srgbClr val="00587D"/>
                </a:solidFill>
                <a:latin typeface="Montserrat-Medium"/>
                <a:cs typeface="Montserrat-Medium"/>
              </a:rPr>
              <a:t>|</a:t>
            </a:r>
            <a:r>
              <a:rPr lang="en-AU" sz="1000" dirty="0" smtClean="0">
                <a:solidFill>
                  <a:srgbClr val="00587D"/>
                </a:solidFill>
                <a:latin typeface="Montserrat-Medium"/>
                <a:cs typeface="Montserrat-Medium"/>
              </a:rPr>
              <a:t>  2017</a:t>
            </a:r>
            <a:endParaRPr sz="1000" dirty="0">
              <a:solidFill>
                <a:srgbClr val="00587D"/>
              </a:solidFill>
              <a:latin typeface="Montserrat-Medium"/>
              <a:cs typeface="Montserrat-Medium"/>
            </a:endParaRPr>
          </a:p>
        </p:txBody>
      </p:sp>
      <p:sp>
        <p:nvSpPr>
          <p:cNvPr id="3" name="object 3"/>
          <p:cNvSpPr txBox="1"/>
          <p:nvPr/>
        </p:nvSpPr>
        <p:spPr>
          <a:xfrm>
            <a:off x="749300" y="4631938"/>
            <a:ext cx="6972300" cy="2563843"/>
          </a:xfrm>
          <a:prstGeom prst="rect">
            <a:avLst/>
          </a:prstGeom>
        </p:spPr>
        <p:txBody>
          <a:bodyPr vert="horz" wrap="square" lIns="0" tIns="0" rIns="0" bIns="0" rtlCol="0">
            <a:spAutoFit/>
          </a:bodyPr>
          <a:lstStyle/>
          <a:p>
            <a:pPr marL="12700" marR="904875">
              <a:lnSpc>
                <a:spcPct val="119000"/>
              </a:lnSpc>
            </a:pPr>
            <a:r>
              <a:rPr lang="en-AU" sz="2800" spc="-35" dirty="0" smtClean="0">
                <a:solidFill>
                  <a:srgbClr val="090204"/>
                </a:solidFill>
                <a:latin typeface="Montserrat-Medium"/>
                <a:cs typeface="Montserrat-Medium"/>
              </a:rPr>
              <a:t>The ICON </a:t>
            </a:r>
            <a:r>
              <a:rPr lang="en-AU" sz="2800" spc="-35" dirty="0">
                <a:solidFill>
                  <a:srgbClr val="090204"/>
                </a:solidFill>
                <a:latin typeface="Montserrat-Medium"/>
                <a:cs typeface="Montserrat-Medium"/>
              </a:rPr>
              <a:t>mentoring program is designed to provide a platform through which industry mentors can provide career advice and support to aspiring B2B </a:t>
            </a:r>
            <a:r>
              <a:rPr lang="en-AU" sz="2800" spc="-35" dirty="0" smtClean="0">
                <a:solidFill>
                  <a:srgbClr val="090204"/>
                </a:solidFill>
                <a:latin typeface="Montserrat-Medium"/>
                <a:cs typeface="Montserrat-Medium"/>
              </a:rPr>
              <a:t>professionals.</a:t>
            </a:r>
            <a:endParaRPr sz="2800" dirty="0">
              <a:latin typeface="Montserrat-Medium"/>
              <a:cs typeface="Montserrat-Medium"/>
            </a:endParaRPr>
          </a:p>
        </p:txBody>
      </p:sp>
      <p:sp>
        <p:nvSpPr>
          <p:cNvPr id="4" name="object 4"/>
          <p:cNvSpPr txBox="1">
            <a:spLocks noGrp="1"/>
          </p:cNvSpPr>
          <p:nvPr>
            <p:ph type="title"/>
          </p:nvPr>
        </p:nvSpPr>
        <p:spPr>
          <a:xfrm>
            <a:off x="749300" y="2070916"/>
            <a:ext cx="3924300" cy="795089"/>
          </a:xfrm>
          <a:prstGeom prst="rect">
            <a:avLst/>
          </a:prstGeom>
        </p:spPr>
        <p:txBody>
          <a:bodyPr vert="horz" wrap="square" lIns="0" tIns="0" rIns="0" bIns="0" rtlCol="0">
            <a:spAutoFit/>
          </a:bodyPr>
          <a:lstStyle/>
          <a:p>
            <a:pPr marL="12700">
              <a:lnSpc>
                <a:spcPts val="3080"/>
              </a:lnSpc>
            </a:pPr>
            <a:r>
              <a:rPr lang="en-AU" spc="-55" dirty="0" smtClean="0"/>
              <a:t>MENTORING PROGRAM</a:t>
            </a:r>
            <a:endParaRPr spc="-55"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1351200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49300" y="4852035"/>
            <a:ext cx="6807834" cy="3167534"/>
          </a:xfrm>
          <a:prstGeom prst="rect">
            <a:avLst/>
          </a:prstGeom>
        </p:spPr>
        <p:txBody>
          <a:bodyPr vert="horz" wrap="square" lIns="0" tIns="0" rIns="0" bIns="0" rtlCol="0">
            <a:spAutoFit/>
          </a:bodyPr>
          <a:lstStyle/>
          <a:p>
            <a:pPr marL="12700" marR="5080">
              <a:lnSpc>
                <a:spcPct val="129600"/>
              </a:lnSpc>
            </a:pPr>
            <a:r>
              <a:rPr lang="en-AU" sz="1600" b="1" spc="-20" dirty="0" smtClean="0">
                <a:latin typeface="Montserrat-Medium"/>
                <a:cs typeface="Montserrat-Medium"/>
              </a:rPr>
              <a:t>The </a:t>
            </a:r>
            <a:r>
              <a:rPr lang="en-AU" sz="1600" b="1" spc="-20" dirty="0">
                <a:latin typeface="Montserrat-Medium"/>
                <a:cs typeface="Montserrat-Medium"/>
              </a:rPr>
              <a:t>program encourages mentees to:</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Identify </a:t>
            </a:r>
            <a:r>
              <a:rPr lang="en-AU" sz="1600" spc="-20" dirty="0">
                <a:latin typeface="Montserrat-Medium"/>
                <a:cs typeface="Montserrat-Medium"/>
              </a:rPr>
              <a:t>career goals and create strategies to achieve these goals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Receive </a:t>
            </a:r>
            <a:r>
              <a:rPr lang="en-AU" sz="1600" spc="-20" dirty="0">
                <a:latin typeface="Montserrat-Medium"/>
                <a:cs typeface="Montserrat-Medium"/>
              </a:rPr>
              <a:t>advice, networking opportunities and career </a:t>
            </a:r>
            <a:r>
              <a:rPr lang="en-AU" sz="1600" spc="-20" dirty="0" smtClean="0">
                <a:latin typeface="Montserrat-Medium"/>
                <a:cs typeface="Montserrat-Medium"/>
              </a:rPr>
              <a:t>support</a:t>
            </a:r>
            <a:endParaRPr lang="en-AU" sz="1600" spc="-20" dirty="0">
              <a:latin typeface="Montserrat-Medium"/>
              <a:cs typeface="Montserrat-Medium"/>
            </a:endParaRPr>
          </a:p>
          <a:p>
            <a:pPr marL="12700" marR="5080">
              <a:lnSpc>
                <a:spcPct val="129600"/>
              </a:lnSpc>
            </a:pPr>
            <a:r>
              <a:rPr lang="en-AU" sz="1600" b="1" spc="-20" dirty="0" smtClean="0">
                <a:latin typeface="Montserrat-Medium"/>
                <a:cs typeface="Montserrat-Medium"/>
              </a:rPr>
              <a:t>There are </a:t>
            </a:r>
            <a:r>
              <a:rPr lang="en-AU" sz="1600" b="1" spc="-20" dirty="0">
                <a:latin typeface="Montserrat-Medium"/>
                <a:cs typeface="Montserrat-Medium"/>
              </a:rPr>
              <a:t>both immediate and long term benefits for mentees: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Strategies </a:t>
            </a:r>
            <a:r>
              <a:rPr lang="en-AU" sz="1600" spc="-20" dirty="0">
                <a:latin typeface="Montserrat-Medium"/>
                <a:cs typeface="Montserrat-Medium"/>
              </a:rPr>
              <a:t>and tools for achieving career aspirations.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A </a:t>
            </a:r>
            <a:r>
              <a:rPr lang="en-AU" sz="1600" spc="-20" dirty="0">
                <a:latin typeface="Montserrat-Medium"/>
                <a:cs typeface="Montserrat-Medium"/>
              </a:rPr>
              <a:t>stronger sense of professional self</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Increased </a:t>
            </a:r>
            <a:r>
              <a:rPr lang="en-AU" sz="1600" spc="-20" dirty="0">
                <a:latin typeface="Montserrat-Medium"/>
                <a:cs typeface="Montserrat-Medium"/>
              </a:rPr>
              <a:t>self-esteem and confidence</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Improvement </a:t>
            </a:r>
            <a:r>
              <a:rPr lang="en-AU" sz="1600" spc="-20" dirty="0">
                <a:latin typeface="Montserrat-Medium"/>
                <a:cs typeface="Montserrat-Medium"/>
              </a:rPr>
              <a:t>in existing skills and development of new skills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An </a:t>
            </a:r>
            <a:r>
              <a:rPr lang="en-AU" sz="1600" spc="-20" dirty="0">
                <a:latin typeface="Montserrat-Medium"/>
                <a:cs typeface="Montserrat-Medium"/>
              </a:rPr>
              <a:t>insight into leadership and management roles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Increased </a:t>
            </a:r>
            <a:r>
              <a:rPr lang="en-AU" sz="1600" spc="-20" dirty="0">
                <a:latin typeface="Montserrat-Medium"/>
                <a:cs typeface="Montserrat-Medium"/>
              </a:rPr>
              <a:t>networking </a:t>
            </a:r>
            <a:r>
              <a:rPr lang="en-AU" sz="1600" spc="-20" dirty="0" smtClean="0">
                <a:latin typeface="Montserrat-Medium"/>
                <a:cs typeface="Montserrat-Medium"/>
              </a:rPr>
              <a:t>opportunities</a:t>
            </a:r>
            <a:endParaRPr lang="en-AU" sz="1600" spc="-20" dirty="0">
              <a:latin typeface="Montserrat-Medium"/>
              <a:cs typeface="Montserrat-Medium"/>
            </a:endParaRPr>
          </a:p>
        </p:txBody>
      </p:sp>
      <p:sp>
        <p:nvSpPr>
          <p:cNvPr id="3" name="object 3"/>
          <p:cNvSpPr txBox="1">
            <a:spLocks noGrp="1"/>
          </p:cNvSpPr>
          <p:nvPr>
            <p:ph type="title"/>
          </p:nvPr>
        </p:nvSpPr>
        <p:spPr>
          <a:xfrm>
            <a:off x="749300" y="2070916"/>
            <a:ext cx="3314700" cy="1192634"/>
          </a:xfrm>
          <a:prstGeom prst="rect">
            <a:avLst/>
          </a:prstGeom>
        </p:spPr>
        <p:txBody>
          <a:bodyPr vert="horz" wrap="square" lIns="0" tIns="0" rIns="0" bIns="0" rtlCol="0">
            <a:spAutoFit/>
          </a:bodyPr>
          <a:lstStyle/>
          <a:p>
            <a:pPr marL="12700">
              <a:lnSpc>
                <a:spcPts val="3080"/>
              </a:lnSpc>
            </a:pPr>
            <a:r>
              <a:rPr lang="en-AU" spc="-55" dirty="0" smtClean="0"/>
              <a:t>OBJECTIVES AND BENEFITS FOR MENTEES</a:t>
            </a:r>
            <a:endParaRPr spc="-55" dirty="0"/>
          </a:p>
        </p:txBody>
      </p:sp>
      <p:sp>
        <p:nvSpPr>
          <p:cNvPr id="5"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smtClean="0">
                <a:latin typeface="Montserrat-Medium"/>
                <a:cs typeface="Montserrat-Medium"/>
              </a:rPr>
              <a:t>Mentors </a:t>
            </a:r>
            <a:r>
              <a:rPr lang="en-AU" sz="1600" b="1" spc="-20" dirty="0">
                <a:latin typeface="Montserrat-Medium"/>
                <a:cs typeface="Montserrat-Medium"/>
              </a:rPr>
              <a:t>will benefit from:</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Developing </a:t>
            </a:r>
            <a:r>
              <a:rPr lang="en-AU" sz="1600" spc="-20" dirty="0">
                <a:latin typeface="Montserrat-Medium"/>
                <a:cs typeface="Montserrat-Medium"/>
              </a:rPr>
              <a:t>their own leadership skills while helping others to develop theirs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Learning </a:t>
            </a:r>
            <a:r>
              <a:rPr lang="en-AU" sz="1600" spc="-20" dirty="0">
                <a:latin typeface="Montserrat-Medium"/>
                <a:cs typeface="Montserrat-Medium"/>
              </a:rPr>
              <a:t>from mentees’ innovative ideas and concepts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Developing </a:t>
            </a:r>
            <a:r>
              <a:rPr lang="en-AU" sz="1600" spc="-20" dirty="0">
                <a:latin typeface="Montserrat-Medium"/>
                <a:cs typeface="Montserrat-Medium"/>
              </a:rPr>
              <a:t>creative solutions to challenges presented by the mentee</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Helping </a:t>
            </a:r>
            <a:r>
              <a:rPr lang="en-AU" sz="1600" spc="-20" dirty="0">
                <a:latin typeface="Montserrat-Medium"/>
                <a:cs typeface="Montserrat-Medium"/>
              </a:rPr>
              <a:t>to shape the careers of </a:t>
            </a:r>
            <a:r>
              <a:rPr lang="en-AU" sz="1600" spc="-20" dirty="0" smtClean="0">
                <a:latin typeface="Montserrat-Medium"/>
                <a:cs typeface="Montserrat-Medium"/>
              </a:rPr>
              <a:t>other B2B </a:t>
            </a:r>
            <a:r>
              <a:rPr lang="en-AU" sz="1600" spc="-20" dirty="0">
                <a:latin typeface="Montserrat-Medium"/>
                <a:cs typeface="Montserrat-Medium"/>
              </a:rPr>
              <a:t>professionals in the industry</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Giving </a:t>
            </a:r>
            <a:r>
              <a:rPr lang="en-AU" sz="1600" spc="-20" dirty="0">
                <a:latin typeface="Montserrat-Medium"/>
                <a:cs typeface="Montserrat-Medium"/>
              </a:rPr>
              <a:t>back to the industry which they have been part of for many </a:t>
            </a:r>
            <a:r>
              <a:rPr lang="en-AU" sz="1600" spc="-20" dirty="0" smtClean="0">
                <a:latin typeface="Montserrat-Medium"/>
                <a:cs typeface="Montserrat-Medium"/>
              </a:rPr>
              <a:t>years</a:t>
            </a:r>
            <a:endParaRPr lang="en-AU" sz="1600" spc="-20" dirty="0">
              <a:latin typeface="Montserrat-Medium"/>
              <a:cs typeface="Montserrat-Medium"/>
            </a:endParaRP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smtClean="0"/>
              <a:t>BENEFITS FOR MENTORS</a:t>
            </a:r>
            <a:endParaRPr spc="-55" dirty="0"/>
          </a:p>
        </p:txBody>
      </p:sp>
      <p:sp>
        <p:nvSpPr>
          <p:cNvPr id="5" name="object 5"/>
          <p:cNvSpPr txBox="1"/>
          <p:nvPr/>
        </p:nvSpPr>
        <p:spPr>
          <a:xfrm>
            <a:off x="749300" y="8855964"/>
            <a:ext cx="33147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28684153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smtClean="0">
                <a:latin typeface="Montserrat-Medium"/>
                <a:cs typeface="Montserrat-Medium"/>
              </a:rPr>
              <a:t>The </a:t>
            </a:r>
            <a:r>
              <a:rPr lang="en-AU" sz="1600" b="1" spc="-20" dirty="0">
                <a:latin typeface="Montserrat-Medium"/>
                <a:cs typeface="Montserrat-Medium"/>
              </a:rPr>
              <a:t>program will run from </a:t>
            </a:r>
            <a:r>
              <a:rPr lang="en-AU" sz="1600" b="1" spc="-20" dirty="0" smtClean="0">
                <a:latin typeface="Montserrat-Medium"/>
                <a:cs typeface="Montserrat-Medium"/>
              </a:rPr>
              <a:t>September 2017 to February 2017, </a:t>
            </a:r>
            <a:r>
              <a:rPr lang="en-AU" sz="1600" b="1" spc="-20" dirty="0">
                <a:latin typeface="Montserrat-Medium"/>
                <a:cs typeface="Montserrat-Medium"/>
              </a:rPr>
              <a:t>with one scheduled meeting each month (for a total of </a:t>
            </a:r>
            <a:r>
              <a:rPr lang="en-AU" sz="1600" b="1" spc="-20" dirty="0" smtClean="0">
                <a:latin typeface="Montserrat-Medium"/>
                <a:cs typeface="Montserrat-Medium"/>
              </a:rPr>
              <a:t>six </a:t>
            </a:r>
            <a:r>
              <a:rPr lang="en-AU" sz="1600" b="1" spc="-20" dirty="0">
                <a:latin typeface="Montserrat-Medium"/>
                <a:cs typeface="Montserrat-Medium"/>
              </a:rPr>
              <a:t>meetings). </a:t>
            </a:r>
            <a:r>
              <a:rPr lang="en-AU" sz="1600" b="1" spc="-20" dirty="0" smtClean="0">
                <a:latin typeface="Montserrat-Medium"/>
                <a:cs typeface="Montserrat-Medium"/>
              </a:rPr>
              <a:t> </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The </a:t>
            </a:r>
            <a:r>
              <a:rPr lang="en-AU" sz="1600" spc="-20" dirty="0">
                <a:latin typeface="Montserrat-Medium"/>
                <a:cs typeface="Montserrat-Medium"/>
              </a:rPr>
              <a:t>suggested length of each meeting is one hour, and can be arranged as is suitable for the mentor and mentee; </a:t>
            </a:r>
            <a:r>
              <a:rPr lang="en-AU" sz="1600" spc="-20" dirty="0" smtClean="0">
                <a:latin typeface="Montserrat-Medium"/>
                <a:cs typeface="Montserrat-Medium"/>
              </a:rPr>
              <a:t>we </a:t>
            </a:r>
            <a:r>
              <a:rPr lang="en-AU" sz="1600" spc="-20" dirty="0">
                <a:latin typeface="Montserrat-Medium"/>
                <a:cs typeface="Montserrat-Medium"/>
              </a:rPr>
              <a:t>suggest catching up at a café over coffee</a:t>
            </a:r>
            <a:r>
              <a:rPr lang="en-AU" sz="1600" spc="-20" dirty="0" smtClean="0">
                <a:latin typeface="Montserrat-Medium"/>
                <a:cs typeface="Montserrat-Medium"/>
              </a:rPr>
              <a:t>.  </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Additional </a:t>
            </a:r>
            <a:r>
              <a:rPr lang="en-AU" sz="1600" spc="-20" dirty="0">
                <a:latin typeface="Montserrat-Medium"/>
                <a:cs typeface="Montserrat-Medium"/>
              </a:rPr>
              <a:t>communication may include phone or email interaction, depending what is agreed upon by both parties. </a:t>
            </a:r>
          </a:p>
        </p:txBody>
      </p:sp>
      <p:sp>
        <p:nvSpPr>
          <p:cNvPr id="3" name="object 3"/>
          <p:cNvSpPr txBox="1">
            <a:spLocks noGrp="1"/>
          </p:cNvSpPr>
          <p:nvPr>
            <p:ph type="title"/>
          </p:nvPr>
        </p:nvSpPr>
        <p:spPr>
          <a:xfrm>
            <a:off x="749300" y="2070916"/>
            <a:ext cx="2476500" cy="1192634"/>
          </a:xfrm>
          <a:prstGeom prst="rect">
            <a:avLst/>
          </a:prstGeom>
        </p:spPr>
        <p:txBody>
          <a:bodyPr vert="horz" wrap="square" lIns="0" tIns="0" rIns="0" bIns="0" rtlCol="0">
            <a:spAutoFit/>
          </a:bodyPr>
          <a:lstStyle/>
          <a:p>
            <a:pPr marL="12700">
              <a:lnSpc>
                <a:spcPts val="3080"/>
              </a:lnSpc>
            </a:pPr>
            <a:r>
              <a:rPr lang="en-AU" spc="-55" dirty="0" smtClean="0"/>
              <a:t>PROGRAM TIMING AND STRUCTURE</a:t>
            </a:r>
            <a:endParaRPr spc="-55" dirty="0"/>
          </a:p>
        </p:txBody>
      </p:sp>
      <p:sp>
        <p:nvSpPr>
          <p:cNvPr id="5" name="object 5"/>
          <p:cNvSpPr txBox="1"/>
          <p:nvPr/>
        </p:nvSpPr>
        <p:spPr>
          <a:xfrm>
            <a:off x="749300" y="8855964"/>
            <a:ext cx="33147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3411309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240613"/>
          </a:xfrm>
          <a:prstGeom prst="rect">
            <a:avLst/>
          </a:prstGeom>
        </p:spPr>
        <p:txBody>
          <a:bodyPr vert="horz" wrap="square" lIns="0" tIns="0" rIns="0" bIns="0" rtlCol="0">
            <a:spAutoFit/>
          </a:bodyPr>
          <a:lstStyle/>
          <a:p>
            <a:pPr marL="12700" marR="5080">
              <a:lnSpc>
                <a:spcPct val="129600"/>
              </a:lnSpc>
            </a:pPr>
            <a:r>
              <a:rPr lang="en-AU" sz="1600" b="1" spc="-20" dirty="0" smtClean="0">
                <a:latin typeface="Montserrat-Medium"/>
                <a:cs typeface="Montserrat-Medium"/>
              </a:rPr>
              <a:t>Mentees </a:t>
            </a:r>
            <a:r>
              <a:rPr lang="en-AU" sz="1600" b="1" spc="-20" dirty="0">
                <a:latin typeface="Montserrat-Medium"/>
                <a:cs typeface="Montserrat-Medium"/>
              </a:rPr>
              <a:t>are required to:</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Confirm </a:t>
            </a:r>
            <a:r>
              <a:rPr lang="en-AU" sz="1600" spc="-20" dirty="0">
                <a:latin typeface="Montserrat-Medium"/>
                <a:cs typeface="Montserrat-Medium"/>
              </a:rPr>
              <a:t>the date, time and location for each meeting with the mentor.</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Buy </a:t>
            </a:r>
            <a:r>
              <a:rPr lang="en-AU" sz="1600" spc="-20" dirty="0">
                <a:latin typeface="Montserrat-Medium"/>
                <a:cs typeface="Montserrat-Medium"/>
              </a:rPr>
              <a:t>the coffees!</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Come </a:t>
            </a:r>
            <a:r>
              <a:rPr lang="en-AU" sz="1600" spc="-20" dirty="0">
                <a:latin typeface="Montserrat-Medium"/>
                <a:cs typeface="Montserrat-Medium"/>
              </a:rPr>
              <a:t>to each meeting with a goal, topic or question to discuss so as not to waste mentor's time (ideally communicated to the mentor ahead of time so that they have time to consider the points for discussion).</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Actively </a:t>
            </a:r>
            <a:r>
              <a:rPr lang="en-AU" sz="1600" spc="-20" dirty="0">
                <a:latin typeface="Montserrat-Medium"/>
                <a:cs typeface="Montserrat-Medium"/>
              </a:rPr>
              <a:t>and conscientiously pursue strategies and plans</a:t>
            </a:r>
            <a:r>
              <a:rPr lang="en-AU" sz="1600" spc="-20" dirty="0" smtClean="0">
                <a:latin typeface="Montserrat-Medium"/>
                <a:cs typeface="Montserrat-Medium"/>
              </a:rPr>
              <a:t>.</a:t>
            </a:r>
            <a:endParaRPr lang="en-AU" sz="1600" spc="-20" dirty="0">
              <a:latin typeface="Montserrat-Medium"/>
              <a:cs typeface="Montserrat-Medium"/>
            </a:endParaRP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smtClean="0"/>
              <a:t>MENTEE RESPONSIBILITIES</a:t>
            </a:r>
            <a:endParaRPr spc="-55" dirty="0"/>
          </a:p>
        </p:txBody>
      </p:sp>
      <p:sp>
        <p:nvSpPr>
          <p:cNvPr id="5"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168131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11696700" cy="3841052"/>
          </a:xfrm>
          <a:prstGeom prst="rect">
            <a:avLst/>
          </a:prstGeom>
        </p:spPr>
        <p:txBody>
          <a:bodyPr vert="horz" wrap="square" lIns="0" tIns="0" rIns="0" bIns="0" rtlCol="0">
            <a:spAutoFit/>
          </a:bodyPr>
          <a:lstStyle/>
          <a:p>
            <a:pPr marL="12700" marR="5080">
              <a:lnSpc>
                <a:spcPct val="129600"/>
              </a:lnSpc>
            </a:pPr>
            <a:r>
              <a:rPr lang="en-AU" sz="1600" b="1" spc="-20" dirty="0" smtClean="0">
                <a:latin typeface="Montserrat-Medium"/>
                <a:cs typeface="Montserrat-Medium"/>
              </a:rPr>
              <a:t>Mentors should:</a:t>
            </a:r>
            <a:endParaRPr lang="en-AU" sz="1600" b="1" spc="-20" dirty="0">
              <a:latin typeface="Montserrat-Medium"/>
              <a:cs typeface="Montserrat-Medium"/>
            </a:endParaRP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Empower </a:t>
            </a:r>
            <a:r>
              <a:rPr lang="en-AU" sz="1600" spc="-20" dirty="0">
                <a:latin typeface="Montserrat-Medium"/>
                <a:cs typeface="Montserrat-Medium"/>
              </a:rPr>
              <a:t>the mentee: </a:t>
            </a:r>
            <a:r>
              <a:rPr lang="en-AU" sz="1600" spc="-20" dirty="0" smtClean="0">
                <a:latin typeface="Montserrat-Medium"/>
                <a:cs typeface="Montserrat-Medium"/>
              </a:rPr>
              <a:t>ensure the mentoring </a:t>
            </a:r>
            <a:r>
              <a:rPr lang="en-AU" sz="1600" spc="-20" dirty="0">
                <a:latin typeface="Montserrat-Medium"/>
                <a:cs typeface="Montserrat-Medium"/>
              </a:rPr>
              <a:t>relationship </a:t>
            </a:r>
            <a:r>
              <a:rPr lang="en-AU" sz="1600" spc="-20" dirty="0" smtClean="0">
                <a:latin typeface="Montserrat-Medium"/>
                <a:cs typeface="Montserrat-Medium"/>
              </a:rPr>
              <a:t>is driven </a:t>
            </a:r>
            <a:r>
              <a:rPr lang="en-AU" sz="1600" spc="-20" dirty="0">
                <a:latin typeface="Montserrat-Medium"/>
                <a:cs typeface="Montserrat-Medium"/>
              </a:rPr>
              <a:t>by the needs of the </a:t>
            </a:r>
            <a:r>
              <a:rPr lang="en-AU" sz="1600" spc="-20" dirty="0" smtClean="0">
                <a:latin typeface="Montserrat-Medium"/>
                <a:cs typeface="Montserrat-Medium"/>
              </a:rPr>
              <a:t>mentee – increasing their </a:t>
            </a:r>
            <a:r>
              <a:rPr lang="en-AU" sz="1600" spc="-20" dirty="0">
                <a:latin typeface="Montserrat-Medium"/>
                <a:cs typeface="Montserrat-Medium"/>
              </a:rPr>
              <a:t>understanding of and ability to handle challenges on their own.</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Actively </a:t>
            </a:r>
            <a:r>
              <a:rPr lang="en-AU" sz="1600" spc="-20" dirty="0">
                <a:latin typeface="Montserrat-Medium"/>
                <a:cs typeface="Montserrat-Medium"/>
              </a:rPr>
              <a:t>listen and explore scenarios: </a:t>
            </a:r>
            <a:r>
              <a:rPr lang="en-AU" sz="1600" spc="-20" dirty="0" smtClean="0">
                <a:latin typeface="Montserrat-Medium"/>
                <a:cs typeface="Montserrat-Medium"/>
              </a:rPr>
              <a:t>act </a:t>
            </a:r>
            <a:r>
              <a:rPr lang="en-AU" sz="1600" spc="-20" dirty="0">
                <a:latin typeface="Montserrat-Medium"/>
                <a:cs typeface="Montserrat-Medium"/>
              </a:rPr>
              <a:t>as </a:t>
            </a:r>
            <a:r>
              <a:rPr lang="en-AU" sz="1600" spc="-20" dirty="0" smtClean="0">
                <a:latin typeface="Montserrat-Medium"/>
                <a:cs typeface="Montserrat-Medium"/>
              </a:rPr>
              <a:t>a sounding board, </a:t>
            </a:r>
            <a:r>
              <a:rPr lang="en-AU" sz="1600" spc="-20" dirty="0">
                <a:latin typeface="Montserrat-Medium"/>
                <a:cs typeface="Montserrat-Medium"/>
              </a:rPr>
              <a:t>helping mentees explore where a course of action might </a:t>
            </a:r>
            <a:r>
              <a:rPr lang="en-AU" sz="1600" spc="-20" dirty="0" smtClean="0">
                <a:latin typeface="Montserrat-Medium"/>
                <a:cs typeface="Montserrat-Medium"/>
              </a:rPr>
              <a:t>lead, </a:t>
            </a:r>
            <a:r>
              <a:rPr lang="en-AU" sz="1600" spc="-20" dirty="0">
                <a:latin typeface="Montserrat-Medium"/>
                <a:cs typeface="Montserrat-Medium"/>
              </a:rPr>
              <a:t>while ensuring that mentees retain ownership of the challenge/opportunity and the decision about how to best manage it.</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Provide </a:t>
            </a:r>
            <a:r>
              <a:rPr lang="en-AU" sz="1600" spc="-20" dirty="0">
                <a:latin typeface="Montserrat-Medium"/>
                <a:cs typeface="Montserrat-Medium"/>
              </a:rPr>
              <a:t>feedback: mentors listen for both facts and feelings and provide feedback on the whole message.</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Provide </a:t>
            </a:r>
            <a:r>
              <a:rPr lang="en-AU" sz="1600" spc="-20" dirty="0">
                <a:latin typeface="Montserrat-Medium"/>
                <a:cs typeface="Montserrat-Medium"/>
              </a:rPr>
              <a:t>information: personal insight, options and ideas at a time when the mentee is ready for them.</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Context </a:t>
            </a:r>
            <a:r>
              <a:rPr lang="en-AU" sz="1600" spc="-20" dirty="0">
                <a:latin typeface="Montserrat-Medium"/>
                <a:cs typeface="Montserrat-Medium"/>
              </a:rPr>
              <a:t>shift: </a:t>
            </a:r>
            <a:r>
              <a:rPr lang="en-AU" sz="1600" spc="-20" dirty="0" smtClean="0">
                <a:latin typeface="Montserrat-Medium"/>
                <a:cs typeface="Montserrat-Medium"/>
              </a:rPr>
              <a:t>help </a:t>
            </a:r>
            <a:r>
              <a:rPr lang="en-AU" sz="1600" spc="-20" dirty="0">
                <a:latin typeface="Montserrat-Medium"/>
                <a:cs typeface="Montserrat-Medium"/>
              </a:rPr>
              <a:t>mentees become more self-aware.</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Remain </a:t>
            </a:r>
            <a:r>
              <a:rPr lang="en-AU" sz="1600" spc="-20" dirty="0">
                <a:latin typeface="Montserrat-Medium"/>
                <a:cs typeface="Montserrat-Medium"/>
              </a:rPr>
              <a:t>objective: </a:t>
            </a:r>
            <a:r>
              <a:rPr lang="en-AU" sz="1600" spc="-20" dirty="0" smtClean="0">
                <a:latin typeface="Montserrat-Medium"/>
                <a:cs typeface="Montserrat-Medium"/>
              </a:rPr>
              <a:t>provide </a:t>
            </a:r>
            <a:r>
              <a:rPr lang="en-AU" sz="1600" spc="-20" dirty="0">
                <a:latin typeface="Montserrat-Medium"/>
                <a:cs typeface="Montserrat-Medium"/>
              </a:rPr>
              <a:t>clear, non-judgmental descriptions of what they observe the mentee doing or intending to </a:t>
            </a:r>
            <a:r>
              <a:rPr lang="en-AU" sz="1600" spc="-20" dirty="0" smtClean="0">
                <a:latin typeface="Montserrat-Medium"/>
                <a:cs typeface="Montserrat-Medium"/>
              </a:rPr>
              <a:t>do – describe </a:t>
            </a:r>
            <a:r>
              <a:rPr lang="en-AU" sz="1600" spc="-20" dirty="0">
                <a:latin typeface="Montserrat-Medium"/>
                <a:cs typeface="Montserrat-Medium"/>
              </a:rPr>
              <a:t>the consequences they anticipate or observe, offer insight into the situation </a:t>
            </a:r>
            <a:r>
              <a:rPr lang="en-AU" sz="1600" spc="-20" dirty="0" smtClean="0">
                <a:latin typeface="Montserrat-Medium"/>
                <a:cs typeface="Montserrat-Medium"/>
              </a:rPr>
              <a:t>while </a:t>
            </a:r>
            <a:r>
              <a:rPr lang="en-AU" sz="1600" spc="-20" dirty="0">
                <a:latin typeface="Montserrat-Medium"/>
                <a:cs typeface="Montserrat-Medium"/>
              </a:rPr>
              <a:t>refraining from telling the mentee what to do.</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Provide </a:t>
            </a:r>
            <a:r>
              <a:rPr lang="en-AU" sz="1600" spc="-20" dirty="0">
                <a:latin typeface="Montserrat-Medium"/>
                <a:cs typeface="Montserrat-Medium"/>
              </a:rPr>
              <a:t>encouragement.</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Help </a:t>
            </a:r>
            <a:r>
              <a:rPr lang="en-AU" sz="1600" spc="-20" dirty="0">
                <a:latin typeface="Montserrat-Medium"/>
                <a:cs typeface="Montserrat-Medium"/>
              </a:rPr>
              <a:t>the mentee explore options relative to their career path.</a:t>
            </a: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smtClean="0"/>
              <a:t>MENTOR RESPONSIBILITIES</a:t>
            </a:r>
            <a:endParaRPr spc="-55" dirty="0"/>
          </a:p>
        </p:txBody>
      </p:sp>
      <p:sp>
        <p:nvSpPr>
          <p:cNvPr id="5"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3170748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9300" y="4852035"/>
            <a:ext cx="6807834" cy="2880789"/>
          </a:xfrm>
          <a:prstGeom prst="rect">
            <a:avLst/>
          </a:prstGeom>
        </p:spPr>
        <p:txBody>
          <a:bodyPr vert="horz" wrap="square" lIns="0" tIns="0" rIns="0" bIns="0" rtlCol="0">
            <a:spAutoFit/>
          </a:bodyPr>
          <a:lstStyle/>
          <a:p>
            <a:pPr marL="298450" marR="5080" indent="-285750">
              <a:lnSpc>
                <a:spcPct val="129600"/>
              </a:lnSpc>
              <a:buFont typeface="Arial" panose="020B0604020202020204" pitchFamily="34" charset="0"/>
              <a:buChar char="•"/>
            </a:pPr>
            <a:r>
              <a:rPr lang="en-AU" sz="1600" spc="-20" dirty="0" smtClean="0">
                <a:latin typeface="Montserrat-Medium"/>
                <a:cs typeface="Montserrat-Medium"/>
              </a:rPr>
              <a:t>Mentee </a:t>
            </a:r>
            <a:r>
              <a:rPr lang="en-AU" sz="1600" spc="-20" dirty="0">
                <a:latin typeface="Montserrat-Medium"/>
                <a:cs typeface="Montserrat-Medium"/>
              </a:rPr>
              <a:t>to shout coffee at the meeting! </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Either </a:t>
            </a:r>
            <a:r>
              <a:rPr lang="en-AU" sz="1600" spc="-20" dirty="0">
                <a:latin typeface="Montserrat-Medium"/>
                <a:cs typeface="Montserrat-Medium"/>
              </a:rPr>
              <a:t>party to give 24 hours' notice when moving an agreed meeting </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Confidentiality </a:t>
            </a:r>
            <a:r>
              <a:rPr lang="en-AU" sz="1600" spc="-20" dirty="0">
                <a:latin typeface="Montserrat-Medium"/>
                <a:cs typeface="Montserrat-Medium"/>
              </a:rPr>
              <a:t>to surround every aspect of every meeting and communication</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Do </a:t>
            </a:r>
            <a:r>
              <a:rPr lang="en-AU" sz="1600" spc="-20" dirty="0">
                <a:latin typeface="Montserrat-Medium"/>
                <a:cs typeface="Montserrat-Medium"/>
              </a:rPr>
              <a:t>not engage in conduct that is unlawful, dishonest, unprofessional or discriminatory </a:t>
            </a:r>
          </a:p>
          <a:p>
            <a:pPr marL="298450" marR="5080" indent="-285750">
              <a:lnSpc>
                <a:spcPct val="129600"/>
              </a:lnSpc>
              <a:buFont typeface="Arial" panose="020B0604020202020204" pitchFamily="34" charset="0"/>
              <a:buChar char="•"/>
            </a:pPr>
            <a:r>
              <a:rPr lang="en-AU" sz="1600" spc="-20" dirty="0" smtClean="0">
                <a:latin typeface="Montserrat-Medium"/>
                <a:cs typeface="Montserrat-Medium"/>
              </a:rPr>
              <a:t>If </a:t>
            </a:r>
            <a:r>
              <a:rPr lang="en-AU" sz="1600" spc="-20" dirty="0">
                <a:latin typeface="Montserrat-Medium"/>
                <a:cs typeface="Montserrat-Medium"/>
              </a:rPr>
              <a:t>either party has any concerns during the program, please contact your ICON Mentoring Program Committee Member:</a:t>
            </a:r>
          </a:p>
          <a:p>
            <a:pPr marL="298450" marR="5080" indent="-285750">
              <a:lnSpc>
                <a:spcPct val="129600"/>
              </a:lnSpc>
              <a:buFont typeface="Arial" panose="020B0604020202020204" pitchFamily="34" charset="0"/>
              <a:buChar char="•"/>
            </a:pPr>
            <a:endParaRPr lang="en-AU" sz="1600" spc="-20" dirty="0">
              <a:latin typeface="Montserrat-Medium"/>
              <a:cs typeface="Montserrat-Medium"/>
            </a:endParaRPr>
          </a:p>
        </p:txBody>
      </p:sp>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smtClean="0"/>
              <a:t>RULES AND ETHICS</a:t>
            </a:r>
            <a:endParaRPr spc="-55" dirty="0"/>
          </a:p>
        </p:txBody>
      </p:sp>
      <p:sp>
        <p:nvSpPr>
          <p:cNvPr id="5"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spTree>
    <p:extLst>
      <p:ext uri="{BB962C8B-B14F-4D97-AF65-F5344CB8AC3E}">
        <p14:creationId xmlns:p14="http://schemas.microsoft.com/office/powerpoint/2010/main" val="1572521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749300" y="2070916"/>
            <a:ext cx="3314700" cy="795089"/>
          </a:xfrm>
          <a:prstGeom prst="rect">
            <a:avLst/>
          </a:prstGeom>
        </p:spPr>
        <p:txBody>
          <a:bodyPr vert="horz" wrap="square" lIns="0" tIns="0" rIns="0" bIns="0" rtlCol="0">
            <a:spAutoFit/>
          </a:bodyPr>
          <a:lstStyle/>
          <a:p>
            <a:pPr marL="12700">
              <a:lnSpc>
                <a:spcPts val="3080"/>
              </a:lnSpc>
            </a:pPr>
            <a:r>
              <a:rPr lang="en-AU" spc="-55" dirty="0" smtClean="0"/>
              <a:t>COST FOR PARTICIPATION</a:t>
            </a:r>
            <a:endParaRPr spc="-55" dirty="0"/>
          </a:p>
        </p:txBody>
      </p:sp>
      <p:sp>
        <p:nvSpPr>
          <p:cNvPr id="5" name="object 5"/>
          <p:cNvSpPr txBox="1"/>
          <p:nvPr/>
        </p:nvSpPr>
        <p:spPr>
          <a:xfrm>
            <a:off x="749300" y="8855964"/>
            <a:ext cx="3162300" cy="162224"/>
          </a:xfrm>
          <a:prstGeom prst="rect">
            <a:avLst/>
          </a:prstGeom>
        </p:spPr>
        <p:txBody>
          <a:bodyPr vert="horz" wrap="square" lIns="0" tIns="8255" rIns="0" bIns="0" rtlCol="0">
            <a:spAutoFit/>
          </a:bodyPr>
          <a:lstStyle/>
          <a:p>
            <a:pPr marL="12700">
              <a:lnSpc>
                <a:spcPct val="100000"/>
              </a:lnSpc>
            </a:pPr>
            <a:r>
              <a:rPr lang="en-AU" sz="1000" spc="-5" dirty="0">
                <a:solidFill>
                  <a:srgbClr val="00587D"/>
                </a:solidFill>
                <a:latin typeface="Montserrat-Medium"/>
                <a:cs typeface="Montserrat-Medium"/>
              </a:rPr>
              <a:t>MENTORING PROGRAM  </a:t>
            </a:r>
            <a:r>
              <a:rPr lang="en-AU" sz="1000" dirty="0">
                <a:solidFill>
                  <a:srgbClr val="00587D"/>
                </a:solidFill>
                <a:latin typeface="Montserrat-Medium"/>
                <a:cs typeface="Montserrat-Medium"/>
              </a:rPr>
              <a:t>|  ICON </a:t>
            </a:r>
            <a:r>
              <a:rPr lang="en-AU" sz="1000" dirty="0" smtClean="0">
                <a:solidFill>
                  <a:srgbClr val="00587D"/>
                </a:solidFill>
                <a:latin typeface="Montserrat-Medium"/>
                <a:cs typeface="Montserrat-Medium"/>
              </a:rPr>
              <a:t>VIC |  </a:t>
            </a:r>
            <a:r>
              <a:rPr lang="en-AU" sz="1000" dirty="0">
                <a:solidFill>
                  <a:srgbClr val="00587D"/>
                </a:solidFill>
                <a:latin typeface="Montserrat-Medium"/>
                <a:cs typeface="Montserrat-Medium"/>
              </a:rPr>
              <a:t>2017</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5548" y="594307"/>
            <a:ext cx="1876310" cy="865989"/>
          </a:xfrm>
          <a:prstGeom prst="rect">
            <a:avLst/>
          </a:prstGeom>
        </p:spPr>
      </p:pic>
      <p:sp>
        <p:nvSpPr>
          <p:cNvPr id="8" name="TextBox 7"/>
          <p:cNvSpPr txBox="1"/>
          <p:nvPr/>
        </p:nvSpPr>
        <p:spPr>
          <a:xfrm>
            <a:off x="6197600" y="8827531"/>
            <a:ext cx="6094258" cy="246221"/>
          </a:xfrm>
          <a:prstGeom prst="rect">
            <a:avLst/>
          </a:prstGeom>
          <a:noFill/>
        </p:spPr>
        <p:txBody>
          <a:bodyPr wrap="square" rtlCol="0">
            <a:spAutoFit/>
          </a:bodyPr>
          <a:lstStyle/>
          <a:p>
            <a:pPr algn="r"/>
            <a:r>
              <a:rPr lang="en-US" sz="1000" b="1" dirty="0">
                <a:solidFill>
                  <a:srgbClr val="0095C8"/>
                </a:solidFill>
                <a:latin typeface="Montserrat" charset="0"/>
                <a:ea typeface="Montserrat" charset="0"/>
                <a:cs typeface="Montserrat" charset="0"/>
              </a:rPr>
              <a:t>THE INFLUENCE, </a:t>
            </a:r>
            <a:r>
              <a:rPr lang="en-US" sz="1000" b="1" dirty="0" smtClean="0">
                <a:solidFill>
                  <a:srgbClr val="0095C8"/>
                </a:solidFill>
                <a:latin typeface="Montserrat" charset="0"/>
                <a:ea typeface="Montserrat" charset="0"/>
                <a:cs typeface="Montserrat" charset="0"/>
              </a:rPr>
              <a:t>COLLABORATION &amp; </a:t>
            </a:r>
            <a:r>
              <a:rPr lang="en-US" sz="1000" b="1" dirty="0">
                <a:solidFill>
                  <a:srgbClr val="0095C8"/>
                </a:solidFill>
                <a:latin typeface="Montserrat" charset="0"/>
                <a:ea typeface="Montserrat" charset="0"/>
                <a:cs typeface="Montserrat" charset="0"/>
              </a:rPr>
              <a:t>OPPORTUNITY </a:t>
            </a:r>
            <a:r>
              <a:rPr lang="en-US" sz="1000" b="1" dirty="0" smtClean="0">
                <a:solidFill>
                  <a:srgbClr val="0095C8"/>
                </a:solidFill>
                <a:latin typeface="Montserrat" charset="0"/>
                <a:ea typeface="Montserrat" charset="0"/>
                <a:cs typeface="Montserrat" charset="0"/>
              </a:rPr>
              <a:t>NETWORK </a:t>
            </a:r>
            <a:r>
              <a:rPr lang="en-US" sz="1000" b="1" dirty="0" smtClean="0">
                <a:solidFill>
                  <a:srgbClr val="00587D"/>
                </a:solidFill>
                <a:latin typeface="Montserrat" charset="0"/>
                <a:ea typeface="Montserrat" charset="0"/>
                <a:cs typeface="Montserrat" charset="0"/>
              </a:rPr>
              <a:t>FOR B2B PROFESSIONALS</a:t>
            </a:r>
            <a:endParaRPr lang="en-US" sz="1000" b="1" dirty="0">
              <a:solidFill>
                <a:srgbClr val="00587D"/>
              </a:solidFill>
              <a:latin typeface="Montserrat" charset="0"/>
              <a:ea typeface="Montserrat" charset="0"/>
              <a:cs typeface="Montserrat"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53343465"/>
              </p:ext>
            </p:extLst>
          </p:nvPr>
        </p:nvGraphicFramePr>
        <p:xfrm>
          <a:off x="749300" y="4725194"/>
          <a:ext cx="7734300" cy="1523205"/>
        </p:xfrm>
        <a:graphic>
          <a:graphicData uri="http://schemas.openxmlformats.org/drawingml/2006/table">
            <a:tbl>
              <a:tblPr firstRow="1" firstCol="1" bandRow="1">
                <a:tableStyleId>{5C22544A-7EE6-4342-B048-85BDC9FD1C3A}</a:tableStyleId>
              </a:tblPr>
              <a:tblGrid>
                <a:gridCol w="4171882"/>
                <a:gridCol w="3562418"/>
              </a:tblGrid>
              <a:tr h="507735">
                <a:tc>
                  <a:txBody>
                    <a:bodyPr/>
                    <a:lstStyle/>
                    <a:p>
                      <a:pPr>
                        <a:lnSpc>
                          <a:spcPct val="107000"/>
                        </a:lnSpc>
                        <a:spcAft>
                          <a:spcPts val="0"/>
                        </a:spcAft>
                      </a:pPr>
                      <a:endParaRPr lang="en-AU" sz="160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c>
                  <a:txBody>
                    <a:bodyPr/>
                    <a:lstStyle/>
                    <a:p>
                      <a:pPr>
                        <a:lnSpc>
                          <a:spcPct val="107000"/>
                        </a:lnSpc>
                        <a:spcAft>
                          <a:spcPts val="0"/>
                        </a:spcAft>
                      </a:pPr>
                      <a:endParaRPr lang="en-AU" sz="160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r>
              <a:tr h="507735">
                <a:tc>
                  <a:txBody>
                    <a:bodyPr/>
                    <a:lstStyle/>
                    <a:p>
                      <a:pPr>
                        <a:lnSpc>
                          <a:spcPct val="107000"/>
                        </a:lnSpc>
                        <a:spcAft>
                          <a:spcPts val="0"/>
                        </a:spcAft>
                      </a:pPr>
                      <a:r>
                        <a:rPr lang="en-AU" sz="1600" b="0" dirty="0">
                          <a:solidFill>
                            <a:schemeClr val="tx1"/>
                          </a:solidFill>
                          <a:effectLst/>
                        </a:rPr>
                        <a:t>ICON Member- Mentee:</a:t>
                      </a:r>
                      <a:endParaRPr lang="en-AU" sz="1600" b="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c>
                  <a:txBody>
                    <a:bodyPr/>
                    <a:lstStyle/>
                    <a:p>
                      <a:pPr>
                        <a:lnSpc>
                          <a:spcPct val="107000"/>
                        </a:lnSpc>
                        <a:spcAft>
                          <a:spcPts val="0"/>
                        </a:spcAft>
                      </a:pPr>
                      <a:r>
                        <a:rPr lang="en-AU" sz="1600" dirty="0">
                          <a:solidFill>
                            <a:schemeClr val="tx1"/>
                          </a:solidFill>
                          <a:effectLst/>
                        </a:rPr>
                        <a:t>$88 (GST incl.)</a:t>
                      </a:r>
                      <a:endParaRPr lang="en-AU" sz="160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r>
              <a:tr h="507735">
                <a:tc>
                  <a:txBody>
                    <a:bodyPr/>
                    <a:lstStyle/>
                    <a:p>
                      <a:pPr>
                        <a:lnSpc>
                          <a:spcPct val="107000"/>
                        </a:lnSpc>
                        <a:spcAft>
                          <a:spcPts val="0"/>
                        </a:spcAft>
                      </a:pPr>
                      <a:r>
                        <a:rPr lang="en-AU" sz="1600" b="0" dirty="0">
                          <a:solidFill>
                            <a:schemeClr val="tx1"/>
                          </a:solidFill>
                          <a:effectLst/>
                        </a:rPr>
                        <a:t>Non member- Mentee:</a:t>
                      </a:r>
                      <a:endParaRPr lang="en-AU" sz="1600" b="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c>
                  <a:txBody>
                    <a:bodyPr/>
                    <a:lstStyle/>
                    <a:p>
                      <a:pPr>
                        <a:lnSpc>
                          <a:spcPct val="107000"/>
                        </a:lnSpc>
                        <a:spcAft>
                          <a:spcPts val="0"/>
                        </a:spcAft>
                      </a:pPr>
                      <a:r>
                        <a:rPr lang="en-AU" sz="1600" dirty="0" smtClean="0">
                          <a:solidFill>
                            <a:schemeClr val="tx1"/>
                          </a:solidFill>
                          <a:effectLst/>
                        </a:rPr>
                        <a:t>$99 </a:t>
                      </a:r>
                      <a:r>
                        <a:rPr lang="en-AU" sz="1600" dirty="0">
                          <a:solidFill>
                            <a:schemeClr val="tx1"/>
                          </a:solidFill>
                          <a:effectLst/>
                        </a:rPr>
                        <a:t>(GST incl.) </a:t>
                      </a:r>
                      <a:endParaRPr lang="en-AU" sz="1600" dirty="0">
                        <a:solidFill>
                          <a:schemeClr val="tx1"/>
                        </a:solidFill>
                        <a:effectLst/>
                        <a:latin typeface="Times New Roman" panose="02020603050405020304" pitchFamily="18" charset="0"/>
                        <a:ea typeface="Calibri" panose="020F0502020204030204" pitchFamily="34" charset="0"/>
                      </a:endParaRPr>
                    </a:p>
                  </a:txBody>
                  <a:tcPr marL="0" marR="0" marT="0" marB="0">
                    <a:solidFill>
                      <a:schemeClr val="bg1"/>
                    </a:solidFill>
                  </a:tcPr>
                </a:tc>
              </a:tr>
            </a:tbl>
          </a:graphicData>
        </a:graphic>
      </p:graphicFrame>
      <p:sp>
        <p:nvSpPr>
          <p:cNvPr id="6" name="Rectangle 5"/>
          <p:cNvSpPr/>
          <p:nvPr/>
        </p:nvSpPr>
        <p:spPr>
          <a:xfrm>
            <a:off x="635000" y="6934200"/>
            <a:ext cx="4290598" cy="338554"/>
          </a:xfrm>
          <a:prstGeom prst="rect">
            <a:avLst/>
          </a:prstGeom>
        </p:spPr>
        <p:txBody>
          <a:bodyPr wrap="none">
            <a:spAutoFit/>
          </a:bodyPr>
          <a:lstStyle/>
          <a:p>
            <a:r>
              <a:rPr lang="en-AU" sz="1600" i="1" dirty="0"/>
              <a:t>Mentors pay only with their time and knowledge.</a:t>
            </a:r>
          </a:p>
        </p:txBody>
      </p:sp>
    </p:spTree>
    <p:extLst>
      <p:ext uri="{BB962C8B-B14F-4D97-AF65-F5344CB8AC3E}">
        <p14:creationId xmlns:p14="http://schemas.microsoft.com/office/powerpoint/2010/main" val="16798990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10354</TotalTime>
  <Words>1167</Words>
  <Application>Microsoft Macintosh PowerPoint</Application>
  <PresentationFormat>Custom</PresentationFormat>
  <Paragraphs>166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Montserrat</vt:lpstr>
      <vt:lpstr>Montserrat-Medium</vt:lpstr>
      <vt:lpstr>Times New Roman</vt:lpstr>
      <vt:lpstr>Office Theme</vt:lpstr>
      <vt:lpstr>PowerPoint Presentation</vt:lpstr>
      <vt:lpstr>MENTORING PROGRAM</vt:lpstr>
      <vt:lpstr>OBJECTIVES AND BENEFITS FOR MENTEES</vt:lpstr>
      <vt:lpstr>BENEFITS FOR MENTORS</vt:lpstr>
      <vt:lpstr>PROGRAM TIMING AND STRUCTURE</vt:lpstr>
      <vt:lpstr>MENTEE RESPONSIBILITIES</vt:lpstr>
      <vt:lpstr>MENTOR RESPONSIBILITIES</vt:lpstr>
      <vt:lpstr>RULES AND ETHICS</vt:lpstr>
      <vt:lpstr>COST FOR PARTICIPATION</vt:lpstr>
      <vt:lpstr>PowerPoint Presentation</vt:lpstr>
      <vt:lpstr>MENTEE APPLICATION</vt:lpstr>
      <vt:lpstr>MENTEE APPLICATION</vt:lpstr>
      <vt:lpstr>MENTOR APPLICATION</vt:lpstr>
      <vt:lpstr>MENTOR APPLICATION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Luke (AU - Sydney)</dc:creator>
  <cp:lastModifiedBy>Steve Tait</cp:lastModifiedBy>
  <cp:revision>44</cp:revision>
  <dcterms:created xsi:type="dcterms:W3CDTF">2017-04-13T10:26:24Z</dcterms:created>
  <dcterms:modified xsi:type="dcterms:W3CDTF">2017-08-02T04:24:29Z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2017-04-13T00:00:00Z</vt:filetime>
  </property>
  <property fmtid="{D5CDD505-2E9C-101B-9397-08002B2CF9AE}" pid="3" name="Creator">
    <vt:lpwstr>Adobe InDesign CC 2017 (Macintosh)</vt:lpwstr>
  </property>
  <property fmtid="{D5CDD505-2E9C-101B-9397-08002B2CF9AE}" pid="4" name="LastSaved">
    <vt:filetime>2017-04-13T00:00:00Z</vt:filetime>
  </property>
</Properties>
</file>